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6" r:id="rId18"/>
    <p:sldId id="274" r:id="rId19"/>
    <p:sldId id="275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sto MT" panose="02040603050505030304" pitchFamily="18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Lustria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0DE9F5-D1EB-4DAB-AD51-BB8A3BC3A1F4}">
  <a:tblStyle styleId="{BA0DE9F5-D1EB-4DAB-AD51-BB8A3BC3A1F4}" styleName="Table_0">
    <a:wholeTbl>
      <a:tcTxStyle b="off" i="off">
        <a:font>
          <a:latin typeface="Calisto MT"/>
          <a:ea typeface="Calisto MT"/>
          <a:cs typeface="Calisto MT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422CBA8-B563-41EA-AA53-2320A6D79CD1}" styleName="Table_1">
    <a:wholeTbl>
      <a:tcTxStyle b="off" i="off">
        <a:font>
          <a:latin typeface="Calisto MT"/>
          <a:ea typeface="Calisto MT"/>
          <a:cs typeface="Calisto MT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76A544D-8849-41E2-8676-D7002E5DCFE4}" styleName="Table_2">
    <a:wholeTbl>
      <a:tcTxStyle b="off" i="off">
        <a:font>
          <a:latin typeface="Calisto MT"/>
          <a:ea typeface="Calisto MT"/>
          <a:cs typeface="Calisto MT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sto MT"/>
          <a:ea typeface="Calisto MT"/>
          <a:cs typeface="Calisto MT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3" autoAdjust="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ook12222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ook12222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Book12222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n-ea"/>
                <a:cs typeface="+mn-cs"/>
              </a:defRPr>
            </a:pPr>
            <a:r>
              <a:rPr lang="en-US" sz="1600" dirty="0">
                <a:latin typeface="Calibri" panose="020F0502020204030204" pitchFamily="34" charset="0"/>
              </a:rPr>
              <a:t>Product Break - Up</a:t>
            </a:r>
          </a:p>
        </c:rich>
      </c:tx>
      <c:layout>
        <c:manualLayout>
          <c:xMode val="edge"/>
          <c:yMode val="edge"/>
          <c:x val="0"/>
          <c:y val="5.2047246110277362E-2"/>
        </c:manualLayout>
      </c:layout>
      <c:overlay val="0"/>
      <c:spPr>
        <a:solidFill>
          <a:schemeClr val="accent2">
            <a:lumMod val="7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Sheet2!$E$5</c:f>
              <c:strCache>
                <c:ptCount val="1"/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4000"/>
                    </a:schemeClr>
                  </a:gs>
                  <a:gs pos="100000">
                    <a:schemeClr val="accent1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6000"/>
                      <a:lumMod val="104000"/>
                    </a:schemeClr>
                  </a:gs>
                  <a:gs pos="100000">
                    <a:schemeClr val="accent2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6000"/>
                      <a:lumMod val="104000"/>
                    </a:schemeClr>
                  </a:gs>
                  <a:gs pos="100000">
                    <a:schemeClr val="accent3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6000"/>
                      <a:lumMod val="104000"/>
                    </a:schemeClr>
                  </a:gs>
                  <a:gs pos="100000">
                    <a:schemeClr val="accent4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tint val="96000"/>
                      <a:lumMod val="104000"/>
                    </a:schemeClr>
                  </a:gs>
                  <a:gs pos="100000">
                    <a:schemeClr val="accent5">
                      <a:shade val="90000"/>
                      <a:lumMod val="9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38100" dir="5400000" rotWithShape="0">
                  <a:srgbClr val="000000">
                    <a:alpha val="7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</c:dPt>
          <c:dLbls>
            <c:dLbl>
              <c:idx val="1"/>
              <c:layout>
                <c:manualLayout>
                  <c:x val="0.16388888888888889"/>
                  <c:y val="-9.2592592592592587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Sheet2!$D$6:$D$10</c:f>
              <c:strCache>
                <c:ptCount val="5"/>
                <c:pt idx="0">
                  <c:v>Digital TV</c:v>
                </c:pt>
                <c:pt idx="1">
                  <c:v>Home</c:v>
                </c:pt>
                <c:pt idx="2">
                  <c:v>Business</c:v>
                </c:pt>
                <c:pt idx="3">
                  <c:v>Mobile</c:v>
                </c:pt>
                <c:pt idx="4">
                  <c:v>Towers</c:v>
                </c:pt>
              </c:strCache>
            </c:strRef>
          </c:cat>
          <c:val>
            <c:numRef>
              <c:f>Sheet2!$E$6:$E$10</c:f>
              <c:numCache>
                <c:formatCode>0.00%</c:formatCode>
                <c:ptCount val="5"/>
                <c:pt idx="0" formatCode="0%">
                  <c:v>0.06</c:v>
                </c:pt>
                <c:pt idx="1">
                  <c:v>3.3000000000000002E-2</c:v>
                </c:pt>
                <c:pt idx="2">
                  <c:v>0.19800000000000001</c:v>
                </c:pt>
                <c:pt idx="3">
                  <c:v>0.60499999999999998</c:v>
                </c:pt>
                <c:pt idx="4">
                  <c:v>0.10199999999999999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160848521329556"/>
          <c:y val="0.18728440288013459"/>
          <c:w val="0.88946784727646622"/>
          <c:h val="0.73732098064501794"/>
        </c:manualLayout>
      </c:layout>
      <c:line3DChart>
        <c:grouping val="standard"/>
        <c:varyColors val="0"/>
        <c:ser>
          <c:idx val="0"/>
          <c:order val="0"/>
          <c:tx>
            <c:strRef>
              <c:f>'Sheet3 (2)'!$A$5</c:f>
              <c:strCache>
                <c:ptCount val="1"/>
                <c:pt idx="0">
                  <c:v>Bharti Airtel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4000"/>
                  </a:schemeClr>
                </a:gs>
                <a:gs pos="100000">
                  <a:schemeClr val="accent2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val>
            <c:numRef>
              <c:f>'Sheet3 (2)'!$B$5:$E$5</c:f>
              <c:numCache>
                <c:formatCode>0.00%</c:formatCode>
                <c:ptCount val="4"/>
                <c:pt idx="0">
                  <c:v>0.1225</c:v>
                </c:pt>
                <c:pt idx="1">
                  <c:v>6.93E-2</c:v>
                </c:pt>
                <c:pt idx="2">
                  <c:v>-0.35770000000000002</c:v>
                </c:pt>
                <c:pt idx="3">
                  <c:v>1.6400000000000001E-2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'Sheet3 (2)'!$A$6</c:f>
              <c:strCache>
                <c:ptCount val="1"/>
                <c:pt idx="0">
                  <c:v>JIO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6000"/>
                    <a:lumMod val="104000"/>
                  </a:schemeClr>
                </a:gs>
                <a:gs pos="100000">
                  <a:schemeClr val="accent4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val>
            <c:numRef>
              <c:f>'Sheet3 (2)'!$B$6:$E$6</c:f>
              <c:numCache>
                <c:formatCode>0.00%</c:formatCode>
                <c:ptCount val="4"/>
                <c:pt idx="0">
                  <c:v>0.13400000000000001</c:v>
                </c:pt>
                <c:pt idx="1">
                  <c:v>0.1258</c:v>
                </c:pt>
                <c:pt idx="2">
                  <c:v>6.6600000000000006E-2</c:v>
                </c:pt>
                <c:pt idx="3">
                  <c:v>6.9800000000000001E-2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'Sheet3 (2)'!$A$7</c:f>
              <c:strCache>
                <c:ptCount val="1"/>
                <c:pt idx="0">
                  <c:v>Vodafone Idea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6000"/>
                    <a:lumMod val="104000"/>
                  </a:schemeClr>
                </a:gs>
                <a:gs pos="100000">
                  <a:schemeClr val="accent6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val>
            <c:numRef>
              <c:f>'Sheet3 (2)'!$B$7:$E$7</c:f>
              <c:numCache>
                <c:formatCode>0.00%</c:formatCode>
                <c:ptCount val="4"/>
                <c:pt idx="0">
                  <c:v>-0.18690000000000001</c:v>
                </c:pt>
                <c:pt idx="1">
                  <c:v>-0.2631</c:v>
                </c:pt>
                <c:pt idx="2">
                  <c:v>-1.6511</c:v>
                </c:pt>
                <c:pt idx="3">
                  <c:v>-0.39900000000000002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'Sheet3 (2)'!$A$8</c:f>
              <c:strCache>
                <c:ptCount val="1"/>
                <c:pt idx="0">
                  <c:v>MTNL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96000"/>
                    <a:lumMod val="104000"/>
                  </a:schemeClr>
                </a:gs>
                <a:gs pos="100000">
                  <a:schemeClr val="accent2">
                    <a:lumMod val="60000"/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val>
            <c:numRef>
              <c:f>'Sheet3 (2)'!$B$8:$E$8</c:f>
              <c:numCache>
                <c:formatCode>0.00%</c:formatCode>
                <c:ptCount val="4"/>
                <c:pt idx="0">
                  <c:v>-1.0786</c:v>
                </c:pt>
                <c:pt idx="1">
                  <c:v>-0.80720000000000003</c:v>
                </c:pt>
                <c:pt idx="2">
                  <c:v>-2.2751999999999999</c:v>
                </c:pt>
                <c:pt idx="3">
                  <c:v>-1.6243000000000001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2800512"/>
        <c:axId val="2092805408"/>
        <c:axId val="167964896"/>
      </c:line3DChart>
      <c:catAx>
        <c:axId val="2092800512"/>
        <c:scaling>
          <c:orientation val="minMax"/>
        </c:scaling>
        <c:delete val="1"/>
        <c:axPos val="b"/>
        <c:majorTickMark val="none"/>
        <c:minorTickMark val="none"/>
        <c:tickLblPos val="nextTo"/>
        <c:crossAx val="2092805408"/>
        <c:crosses val="autoZero"/>
        <c:auto val="1"/>
        <c:lblAlgn val="ctr"/>
        <c:lblOffset val="100"/>
        <c:noMultiLvlLbl val="0"/>
      </c:catAx>
      <c:valAx>
        <c:axId val="2092805408"/>
        <c:scaling>
          <c:orientation val="minMax"/>
        </c:scaling>
        <c:delete val="0"/>
        <c:axPos val="l"/>
        <c:majorGridlines>
          <c:spPr>
            <a:ln w="222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092800512"/>
        <c:crosses val="autoZero"/>
        <c:crossBetween val="between"/>
      </c:valAx>
      <c:serAx>
        <c:axId val="167964896"/>
        <c:scaling>
          <c:orientation val="minMax"/>
        </c:scaling>
        <c:delete val="1"/>
        <c:axPos val="b"/>
        <c:majorTickMark val="out"/>
        <c:minorTickMark val="none"/>
        <c:tickLblPos val="nextTo"/>
        <c:crossAx val="2092805408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latin typeface="Calibri" panose="020F0502020204030204" pitchFamily="34" charset="0"/>
              </a:rPr>
              <a:t>Subscribers in Millions March 2020</a:t>
            </a:r>
          </a:p>
        </c:rich>
      </c:tx>
      <c:layout>
        <c:manualLayout>
          <c:xMode val="edge"/>
          <c:yMode val="edge"/>
          <c:x val="0.14135024541289945"/>
          <c:y val="2.77885575268371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2724253653591558E-2"/>
          <c:y val="0.15862808276154705"/>
          <c:w val="0.59199903181430225"/>
          <c:h val="0.82901203944552815"/>
        </c:manualLayout>
      </c:layout>
      <c:pieChart>
        <c:varyColors val="1"/>
        <c:ser>
          <c:idx val="0"/>
          <c:order val="0"/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22845664225152079"/>
                  <c:y val="0.13593675830088664"/>
                </c:manualLayout>
              </c:layout>
              <c:tx>
                <c:rich>
                  <a:bodyPr/>
                  <a:lstStyle/>
                  <a:p>
                    <a:fld id="{B78A4CE5-FDB8-47B8-B6EF-71A35418B847}" type="CATEGORYNAME">
                      <a:rPr lang="en-US"/>
                      <a:pPr/>
                      <a:t>[CATEGORY NAME]</a:t>
                    </a:fld>
                    <a:r>
                      <a:rPr lang="en-US"/>
                      <a:t>, </a:t>
                    </a:r>
                    <a:fld id="{8C71CD47-E453-46DA-A65C-4C1EA5C70C09}" type="VALUE">
                      <a:rPr lang="en-US"/>
                      <a:pPr/>
                      <a:t>[VALUE]</a:t>
                    </a:fld>
                    <a:r>
                      <a:rPr lang="en-US"/>
                      <a:t>, </a:t>
                    </a:r>
                    <a:fld id="{2306D8BC-D9A1-4A8D-A9D4-F323A3D8C95E}" type="PERCENTAGE">
                      <a:rPr lang="en-US"/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6.8390130617587516E-2"/>
                  <c:y val="-0.16881962923772886"/>
                </c:manualLayout>
              </c:layout>
              <c:tx>
                <c:rich>
                  <a:bodyPr/>
                  <a:lstStyle/>
                  <a:p>
                    <a:fld id="{1C67ABF9-C91E-40F1-8F40-1B2B9C44CF83}" type="CATEGORYNAME">
                      <a:rPr lang="en-US" sz="1400"/>
                      <a:pPr/>
                      <a:t>[CATEGORY NAME]</a:t>
                    </a:fld>
                    <a:r>
                      <a:rPr lang="en-US" sz="1400" baseline="0" dirty="0"/>
                      <a:t>, </a:t>
                    </a:r>
                    <a:fld id="{4666D736-332D-4BEE-B0AA-9AAA9C518DAF}" type="VALUE">
                      <a:rPr lang="en-US" sz="1400" baseline="0"/>
                      <a:pPr/>
                      <a:t>[VALUE]</a:t>
                    </a:fld>
                    <a:r>
                      <a:rPr lang="en-US" sz="1400" baseline="0" dirty="0"/>
                      <a:t>, </a:t>
                    </a:r>
                    <a:fld id="{D3EBFF42-A888-494E-ABDC-70D3933C14EF}" type="PERCENTAGE">
                      <a:rPr lang="en-US" sz="1400" baseline="0"/>
                      <a:pPr/>
                      <a:t>[PERCENTAGE]</a:t>
                    </a:fld>
                    <a:endParaRPr lang="en-US" sz="1400" baseline="0" dirty="0"/>
                  </a:p>
                </c:rich>
              </c:tx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4.6003121431530382E-2"/>
                  <c:y val="2.4297865269059641E-2"/>
                </c:manualLayout>
              </c:layout>
              <c:tx>
                <c:rich>
                  <a:bodyPr/>
                  <a:lstStyle/>
                  <a:p>
                    <a:fld id="{A18E63F8-1CC4-46FF-88E6-E68CA39285B2}" type="CATEGORYNAME">
                      <a:rPr lang="en-US"/>
                      <a:pPr/>
                      <a:t>[CATEGORY NAME]</a:t>
                    </a:fld>
                    <a:r>
                      <a:rPr lang="en-US"/>
                      <a:t>, </a:t>
                    </a:r>
                    <a:fld id="{8911517F-CF32-4A4C-A0FB-70482F311C6A}" type="VALUE">
                      <a:rPr lang="en-US"/>
                      <a:pPr/>
                      <a:t>[VALUE]</a:t>
                    </a:fld>
                    <a:r>
                      <a:rPr lang="en-US"/>
                      <a:t>, </a:t>
                    </a:r>
                    <a:fld id="{1D0B8DC4-EF55-42D5-B3AD-03CC96AFBD76}" type="PERCENTAGE">
                      <a:rPr lang="en-US"/>
                      <a:pPr/>
                      <a:t>[PERCENTAGE]</a:t>
                    </a:fld>
                    <a:endParaRPr lang="en-US"/>
                  </a:p>
                </c:rich>
              </c:tx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8.989348123656872E-2"/>
                  <c:y val="0.1958927493501940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defRPr>
                    </a:pPr>
                    <a:fld id="{8236A5E6-FC9F-4D92-8E25-99B9676E4C34}" type="CATEGORYNAME">
                      <a:rPr lang="en-US">
                        <a:latin typeface="Calibri" panose="020F0502020204030204" pitchFamily="34" charset="0"/>
                      </a:rPr>
                      <a:pPr>
                        <a:defRPr>
                          <a:latin typeface="Calibri" panose="020F0502020204030204" pitchFamily="34" charset="0"/>
                        </a:defRPr>
                      </a:pPr>
                      <a:t>[CATEGORY NAME]</a:t>
                    </a:fld>
                    <a:r>
                      <a:rPr lang="en-US">
                        <a:latin typeface="Calibri" panose="020F0502020204030204" pitchFamily="34" charset="0"/>
                      </a:rPr>
                      <a:t>, </a:t>
                    </a:r>
                    <a:fld id="{9CA39E6F-EBB4-48A1-9134-8500C8B88F16}" type="VALUE">
                      <a:rPr lang="en-US">
                        <a:latin typeface="Calibri" panose="020F0502020204030204" pitchFamily="34" charset="0"/>
                      </a:rPr>
                      <a:pPr>
                        <a:defRPr>
                          <a:latin typeface="Calibri" panose="020F0502020204030204" pitchFamily="34" charset="0"/>
                        </a:defRPr>
                      </a:pPr>
                      <a:t>[VALUE]</a:t>
                    </a:fld>
                    <a:r>
                      <a:rPr lang="en-US">
                        <a:latin typeface="Calibri" panose="020F0502020204030204" pitchFamily="34" charset="0"/>
                      </a:rPr>
                      <a:t>, </a:t>
                    </a:r>
                    <a:fld id="{5BA22AA8-619E-4AB3-9B6D-05CA72210BDE}" type="PERCENTAGE">
                      <a:rPr lang="en-US">
                        <a:latin typeface="Calibri" panose="020F0502020204030204" pitchFamily="34" charset="0"/>
                      </a:rPr>
                      <a:pPr>
                        <a:defRPr>
                          <a:latin typeface="Calibri" panose="020F0502020204030204" pitchFamily="34" charset="0"/>
                        </a:defRPr>
                      </a:pPr>
                      <a:t>[PERCENTAGE]</a:t>
                    </a:fld>
                    <a:endParaRPr lang="en-US">
                      <a:latin typeface="Calibri" panose="020F0502020204030204" pitchFamily="34" charset="0"/>
                    </a:endParaRPr>
                  </a:p>
                </c:rich>
              </c:tx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942175078202117"/>
                      <c:h val="0.21194100445417877"/>
                    </c:manualLayout>
                  </c15:layout>
                  <c15:dlblFieldTable/>
                  <c15:showDataLabelsRange val="0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1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Sheet1!$B$6:$B$9</c:f>
              <c:strCache>
                <c:ptCount val="4"/>
                <c:pt idx="0">
                  <c:v>JIO</c:v>
                </c:pt>
                <c:pt idx="1">
                  <c:v>Airtel</c:v>
                </c:pt>
                <c:pt idx="2">
                  <c:v>Vodafone-Idea</c:v>
                </c:pt>
                <c:pt idx="3">
                  <c:v>BSNL</c:v>
                </c:pt>
              </c:strCache>
            </c:strRef>
          </c:cat>
          <c:val>
            <c:numRef>
              <c:f>Sheet1!$C$6:$C$9</c:f>
              <c:numCache>
                <c:formatCode>General</c:formatCode>
                <c:ptCount val="4"/>
                <c:pt idx="0">
                  <c:v>387.5</c:v>
                </c:pt>
                <c:pt idx="1">
                  <c:v>327.8</c:v>
                </c:pt>
                <c:pt idx="2">
                  <c:v>319.10000000000002</c:v>
                </c:pt>
                <c:pt idx="3">
                  <c:v>119.7</c:v>
                </c:pt>
              </c:numCache>
            </c:numRef>
          </c:val>
        </c:ser>
        <c:ser>
          <c:idx val="1"/>
          <c:order val="1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Sheet1!$B$6:$B$9</c:f>
              <c:strCache>
                <c:ptCount val="4"/>
                <c:pt idx="0">
                  <c:v>JIO</c:v>
                </c:pt>
                <c:pt idx="1">
                  <c:v>Airtel</c:v>
                </c:pt>
                <c:pt idx="2">
                  <c:v>Vodafone-Idea</c:v>
                </c:pt>
                <c:pt idx="3">
                  <c:v>BSNL</c:v>
                </c:pt>
              </c:strCache>
            </c:strRef>
          </c:cat>
          <c:val>
            <c:numRef>
              <c:f>Sheet1!$D$6:$D$9</c:f>
              <c:numCache>
                <c:formatCode>0.00%</c:formatCode>
                <c:ptCount val="4"/>
                <c:pt idx="0">
                  <c:v>0.33600000000000002</c:v>
                </c:pt>
                <c:pt idx="1">
                  <c:v>0.28399999999999997</c:v>
                </c:pt>
                <c:pt idx="2">
                  <c:v>0.27600000000000002</c:v>
                </c:pt>
                <c:pt idx="3">
                  <c:v>0.104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IN" sz="2400" dirty="0" smtClean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rPr>
              <a:t>Bharti</a:t>
            </a:r>
            <a:r>
              <a:rPr lang="en-IN" sz="2400" baseline="0" dirty="0" smtClean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rPr>
              <a:t> Airtel </a:t>
            </a:r>
            <a:r>
              <a:rPr lang="en-IN" sz="2400" dirty="0" smtClean="0">
                <a:solidFill>
                  <a:schemeClr val="lt1"/>
                </a:solidFill>
                <a:latin typeface="Calibri" panose="020F0502020204030204" pitchFamily="34" charset="0"/>
                <a:ea typeface="+mn-ea"/>
                <a:cs typeface="+mn-cs"/>
              </a:rPr>
              <a:t>Operating Services</a:t>
            </a:r>
            <a:endParaRPr lang="en-IN" sz="2400" dirty="0">
              <a:latin typeface="Calibri" panose="020F0502020204030204" pitchFamily="34" charset="0"/>
            </a:endParaRPr>
          </a:p>
        </c:rich>
      </c:tx>
      <c:layout/>
      <c:overlay val="0"/>
      <c:spPr>
        <a:gradFill rotWithShape="1">
          <a:gsLst>
            <a:gs pos="0">
              <a:schemeClr val="accent3">
                <a:tint val="96000"/>
                <a:lumMod val="104000"/>
              </a:schemeClr>
            </a:gs>
            <a:gs pos="100000">
              <a:schemeClr val="accent3"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2019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strRef>
              <c:f>Sheet2!$B$4:$B$8</c:f>
              <c:strCache>
                <c:ptCount val="5"/>
                <c:pt idx="1">
                  <c:v>Mobile Services</c:v>
                </c:pt>
                <c:pt idx="2">
                  <c:v>Homes Services*</c:v>
                </c:pt>
                <c:pt idx="3">
                  <c:v>Digital TV Services</c:v>
                </c:pt>
                <c:pt idx="4">
                  <c:v>Airtel Business*</c:v>
                </c:pt>
              </c:strCache>
            </c:strRef>
          </c:cat>
          <c:val>
            <c:numRef>
              <c:f>Sheet2!$C$4:$C$8</c:f>
              <c:numCache>
                <c:formatCode>#,##0</c:formatCode>
                <c:ptCount val="5"/>
                <c:pt idx="1">
                  <c:v>384078</c:v>
                </c:pt>
                <c:pt idx="2">
                  <c:v>2270</c:v>
                </c:pt>
                <c:pt idx="3">
                  <c:v>15392</c:v>
                </c:pt>
                <c:pt idx="4">
                  <c:v>1904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Sheet2!$D$3</c:f>
              <c:strCache>
                <c:ptCount val="1"/>
                <c:pt idx="0">
                  <c:v>2018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strRef>
              <c:f>Sheet2!$B$4:$B$8</c:f>
              <c:strCache>
                <c:ptCount val="5"/>
                <c:pt idx="1">
                  <c:v>Mobile Services</c:v>
                </c:pt>
                <c:pt idx="2">
                  <c:v>Homes Services*</c:v>
                </c:pt>
                <c:pt idx="3">
                  <c:v>Digital TV Services</c:v>
                </c:pt>
                <c:pt idx="4">
                  <c:v>Airtel Business*</c:v>
                </c:pt>
              </c:strCache>
            </c:strRef>
          </c:cat>
          <c:val>
            <c:numRef>
              <c:f>Sheet2!$D$4:$D$8</c:f>
              <c:numCache>
                <c:formatCode>#,##0</c:formatCode>
                <c:ptCount val="5"/>
                <c:pt idx="1">
                  <c:v>395722</c:v>
                </c:pt>
                <c:pt idx="2">
                  <c:v>2172</c:v>
                </c:pt>
                <c:pt idx="3">
                  <c:v>14168</c:v>
                </c:pt>
                <c:pt idx="4">
                  <c:v>1760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Sheet2!$E$3</c:f>
              <c:strCache>
                <c:ptCount val="1"/>
                <c:pt idx="0">
                  <c:v>2017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strRef>
              <c:f>Sheet2!$B$4:$B$8</c:f>
              <c:strCache>
                <c:ptCount val="5"/>
                <c:pt idx="1">
                  <c:v>Mobile Services</c:v>
                </c:pt>
                <c:pt idx="2">
                  <c:v>Homes Services*</c:v>
                </c:pt>
                <c:pt idx="3">
                  <c:v>Digital TV Services</c:v>
                </c:pt>
                <c:pt idx="4">
                  <c:v>Airtel Business*</c:v>
                </c:pt>
              </c:strCache>
            </c:strRef>
          </c:cat>
          <c:val>
            <c:numRef>
              <c:f>Sheet2!$E$4:$E$8</c:f>
              <c:numCache>
                <c:formatCode>#,##0</c:formatCode>
                <c:ptCount val="5"/>
                <c:pt idx="1">
                  <c:v>355673</c:v>
                </c:pt>
                <c:pt idx="2">
                  <c:v>2129</c:v>
                </c:pt>
                <c:pt idx="3">
                  <c:v>12815</c:v>
                </c:pt>
                <c:pt idx="4">
                  <c:v>1736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Sheet2!$F$3</c:f>
              <c:strCache>
                <c:ptCount val="1"/>
                <c:pt idx="0">
                  <c:v>2016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strRef>
              <c:f>Sheet2!$B$4:$B$8</c:f>
              <c:strCache>
                <c:ptCount val="5"/>
                <c:pt idx="1">
                  <c:v>Mobile Services</c:v>
                </c:pt>
                <c:pt idx="2">
                  <c:v>Homes Services*</c:v>
                </c:pt>
                <c:pt idx="3">
                  <c:v>Digital TV Services</c:v>
                </c:pt>
                <c:pt idx="4">
                  <c:v>Airtel Business*</c:v>
                </c:pt>
              </c:strCache>
            </c:strRef>
          </c:cat>
          <c:val>
            <c:numRef>
              <c:f>Sheet2!$F$4:$F$8</c:f>
              <c:numCache>
                <c:formatCode>#,##0</c:formatCode>
                <c:ptCount val="5"/>
                <c:pt idx="1">
                  <c:v>342040</c:v>
                </c:pt>
                <c:pt idx="2">
                  <c:v>1949</c:v>
                </c:pt>
                <c:pt idx="3">
                  <c:v>11725</c:v>
                </c:pt>
                <c:pt idx="4">
                  <c:v>1714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Sheet2!$G$3</c:f>
              <c:strCache>
                <c:ptCount val="1"/>
                <c:pt idx="0">
                  <c:v>2015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cat>
            <c:strRef>
              <c:f>Sheet2!$B$4:$B$8</c:f>
              <c:strCache>
                <c:ptCount val="5"/>
                <c:pt idx="1">
                  <c:v>Mobile Services</c:v>
                </c:pt>
                <c:pt idx="2">
                  <c:v>Homes Services*</c:v>
                </c:pt>
                <c:pt idx="3">
                  <c:v>Digital TV Services</c:v>
                </c:pt>
                <c:pt idx="4">
                  <c:v>Airtel Business*</c:v>
                </c:pt>
              </c:strCache>
            </c:strRef>
          </c:cat>
          <c:val>
            <c:numRef>
              <c:f>Sheet2!$G$4:$G$8</c:f>
              <c:numCache>
                <c:formatCode>#,##0</c:formatCode>
                <c:ptCount val="5"/>
                <c:pt idx="1">
                  <c:v>310884</c:v>
                </c:pt>
                <c:pt idx="2">
                  <c:v>1679</c:v>
                </c:pt>
                <c:pt idx="3">
                  <c:v>10073</c:v>
                </c:pt>
                <c:pt idx="4">
                  <c:v>1732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2803776"/>
        <c:axId val="2092802144"/>
      </c:lineChart>
      <c:catAx>
        <c:axId val="20928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802144"/>
        <c:crosses val="autoZero"/>
        <c:auto val="1"/>
        <c:lblAlgn val="ctr"/>
        <c:lblOffset val="100"/>
        <c:noMultiLvlLbl val="0"/>
      </c:catAx>
      <c:valAx>
        <c:axId val="209280214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803776"/>
        <c:crosses val="autoZero"/>
        <c:crossBetween val="between"/>
        <c:majorUnit val="500000"/>
        <c:minorUnit val="15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161696137841967"/>
          <c:y val="0.14871757409923955"/>
          <c:w val="0.12790870428566928"/>
          <c:h val="0.291791599418538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>
                <a:latin typeface="Calibri" panose="020F0502020204030204" pitchFamily="34" charset="0"/>
              </a:rPr>
              <a:t>Customer base(Nos.’000’)</a:t>
            </a:r>
            <a:endParaRPr lang="en-US" sz="1600" dirty="0">
              <a:latin typeface="Calibri" panose="020F0502020204030204" pitchFamily="34" charset="0"/>
            </a:endParaRPr>
          </a:p>
        </c:rich>
      </c:tx>
      <c:layout>
        <c:manualLayout>
          <c:xMode val="edge"/>
          <c:yMode val="edge"/>
          <c:x val="0.2695422207695905"/>
          <c:y val="1.98213271236913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Sheet4!$A$4</c:f>
              <c:strCache>
                <c:ptCount val="1"/>
                <c:pt idx="0">
                  <c:v>Total Customer Base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Sheet4!$B$3:$F$3</c:f>
              <c:strCache>
                <c:ptCount val="5"/>
                <c:pt idx="0">
                  <c:v>2014-15</c:v>
                </c:pt>
                <c:pt idx="1">
                  <c:v>2015-16</c:v>
                </c:pt>
                <c:pt idx="2">
                  <c:v>2016-17</c:v>
                </c:pt>
                <c:pt idx="3">
                  <c:v>2017-18</c:v>
                </c:pt>
                <c:pt idx="4">
                  <c:v>2018-19</c:v>
                </c:pt>
              </c:strCache>
            </c:strRef>
          </c:cat>
          <c:val>
            <c:numRef>
              <c:f>Sheet4!$B$4:$F$4</c:f>
              <c:numCache>
                <c:formatCode>#,##0</c:formatCode>
                <c:ptCount val="5"/>
                <c:pt idx="0">
                  <c:v>324368</c:v>
                </c:pt>
                <c:pt idx="1">
                  <c:v>357428</c:v>
                </c:pt>
                <c:pt idx="2">
                  <c:v>372354</c:v>
                </c:pt>
                <c:pt idx="3">
                  <c:v>413822</c:v>
                </c:pt>
                <c:pt idx="4">
                  <c:v>403645</c:v>
                </c:pt>
              </c:numCache>
            </c:numRef>
          </c:val>
          <c:shape val="cylinder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2092797248"/>
        <c:axId val="2092791264"/>
        <c:axId val="0"/>
      </c:bar3DChart>
      <c:catAx>
        <c:axId val="209279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092791264"/>
        <c:crosses val="autoZero"/>
        <c:auto val="1"/>
        <c:lblAlgn val="ctr"/>
        <c:lblOffset val="100"/>
        <c:noMultiLvlLbl val="0"/>
      </c:catAx>
      <c:valAx>
        <c:axId val="2092791264"/>
        <c:scaling>
          <c:orientation val="minMax"/>
          <c:max val="400000"/>
          <c:min val="40000"/>
        </c:scaling>
        <c:delete val="1"/>
        <c:axPos val="l"/>
        <c:numFmt formatCode="#,##0" sourceLinked="1"/>
        <c:majorTickMark val="none"/>
        <c:minorTickMark val="none"/>
        <c:tickLblPos val="nextTo"/>
        <c:crossAx val="2092797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Calibri" panose="020F0502020204030204" pitchFamily="34" charset="0"/>
              </a:rPr>
              <a:t>Total </a:t>
            </a:r>
            <a:r>
              <a:rPr lang="en-US" sz="1600" dirty="0" smtClean="0">
                <a:latin typeface="Calibri" panose="020F0502020204030204" pitchFamily="34" charset="0"/>
              </a:rPr>
              <a:t>revenues</a:t>
            </a:r>
            <a:r>
              <a:rPr lang="en-US" sz="1600" baseline="0" dirty="0" smtClean="0">
                <a:latin typeface="Calibri" panose="020F0502020204030204" pitchFamily="34" charset="0"/>
              </a:rPr>
              <a:t>(</a:t>
            </a:r>
            <a:r>
              <a:rPr lang="en-US" sz="1600" baseline="0" dirty="0" err="1" smtClean="0">
                <a:latin typeface="Calibri" panose="020F0502020204030204" pitchFamily="34" charset="0"/>
              </a:rPr>
              <a:t>Rs</a:t>
            </a:r>
            <a:r>
              <a:rPr lang="en-US" sz="1600" baseline="0" dirty="0" smtClean="0">
                <a:latin typeface="Calibri" panose="020F0502020204030204" pitchFamily="34" charset="0"/>
              </a:rPr>
              <a:t>. Millions)</a:t>
            </a:r>
            <a:endParaRPr lang="en-US" sz="1600" dirty="0">
              <a:latin typeface="Calibri" panose="020F050202020403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Sheet4!$A$11</c:f>
              <c:strCache>
                <c:ptCount val="1"/>
                <c:pt idx="0">
                  <c:v>Total revenues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Sheet4!$B$3:$F$3</c:f>
              <c:strCache>
                <c:ptCount val="5"/>
                <c:pt idx="0">
                  <c:v>2014-15</c:v>
                </c:pt>
                <c:pt idx="1">
                  <c:v>2015-16</c:v>
                </c:pt>
                <c:pt idx="2">
                  <c:v>2016-17</c:v>
                </c:pt>
                <c:pt idx="3">
                  <c:v>2017-18</c:v>
                </c:pt>
                <c:pt idx="4">
                  <c:v>2018-19</c:v>
                </c:pt>
              </c:strCache>
            </c:strRef>
          </c:cat>
          <c:val>
            <c:numRef>
              <c:f>Sheet4!$B$11:$F$11</c:f>
              <c:numCache>
                <c:formatCode>#,##0</c:formatCode>
                <c:ptCount val="5"/>
                <c:pt idx="0">
                  <c:v>920394</c:v>
                </c:pt>
                <c:pt idx="1">
                  <c:v>965321</c:v>
                </c:pt>
                <c:pt idx="2">
                  <c:v>942506</c:v>
                </c:pt>
                <c:pt idx="3">
                  <c:v>826388</c:v>
                </c:pt>
                <c:pt idx="4">
                  <c:v>807802</c:v>
                </c:pt>
              </c:numCache>
            </c:numRef>
          </c:val>
          <c:shape val="cylinder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2092905680"/>
        <c:axId val="203896544"/>
        <c:axId val="0"/>
      </c:bar3DChart>
      <c:catAx>
        <c:axId val="209290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03896544"/>
        <c:crosses val="autoZero"/>
        <c:auto val="1"/>
        <c:lblAlgn val="ctr"/>
        <c:lblOffset val="100"/>
        <c:noMultiLvlLbl val="0"/>
      </c:catAx>
      <c:valAx>
        <c:axId val="20389654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092905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Calibri" panose="020F0502020204030204" pitchFamily="34" charset="0"/>
              </a:rPr>
              <a:t>EBITDA </a:t>
            </a:r>
            <a:r>
              <a:rPr lang="en-US" sz="1800" b="1" i="0" u="none" strike="noStrike" baseline="0" dirty="0" smtClean="0">
                <a:effectLst/>
                <a:latin typeface="Calibri" panose="020F0502020204030204" pitchFamily="34" charset="0"/>
              </a:rPr>
              <a:t>(Rs. Millions)</a:t>
            </a:r>
            <a:endParaRPr lang="en-US" dirty="0">
              <a:latin typeface="Calibri" panose="020F050202020403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Sheet4!$A$13</c:f>
              <c:strCache>
                <c:ptCount val="1"/>
                <c:pt idx="0">
                  <c:v>EBITDA (before exceptional items)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Sheet4!$B$3:$F$3</c:f>
              <c:strCache>
                <c:ptCount val="5"/>
                <c:pt idx="0">
                  <c:v>2014-15</c:v>
                </c:pt>
                <c:pt idx="1">
                  <c:v>2015-16</c:v>
                </c:pt>
                <c:pt idx="2">
                  <c:v>2016-17</c:v>
                </c:pt>
                <c:pt idx="3">
                  <c:v>2017-18</c:v>
                </c:pt>
                <c:pt idx="4">
                  <c:v>2018-19</c:v>
                </c:pt>
              </c:strCache>
            </c:strRef>
          </c:cat>
          <c:val>
            <c:numRef>
              <c:f>Sheet4!$B$13:$F$13</c:f>
              <c:numCache>
                <c:formatCode>#,##0</c:formatCode>
                <c:ptCount val="5"/>
                <c:pt idx="0">
                  <c:v>314517</c:v>
                </c:pt>
                <c:pt idx="1">
                  <c:v>341682</c:v>
                </c:pt>
                <c:pt idx="2">
                  <c:v>356208</c:v>
                </c:pt>
                <c:pt idx="3">
                  <c:v>304479</c:v>
                </c:pt>
                <c:pt idx="4">
                  <c:v>262937</c:v>
                </c:pt>
              </c:numCache>
            </c:numRef>
          </c:val>
          <c:shape val="cylinder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203892736"/>
        <c:axId val="203897632"/>
        <c:axId val="0"/>
      </c:bar3DChart>
      <c:catAx>
        <c:axId val="20389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03897632"/>
        <c:crosses val="autoZero"/>
        <c:auto val="1"/>
        <c:lblAlgn val="ctr"/>
        <c:lblOffset val="100"/>
        <c:noMultiLvlLbl val="0"/>
      </c:catAx>
      <c:valAx>
        <c:axId val="203897632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0389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dirty="0">
                <a:latin typeface="Calibri" panose="020F0502020204030204" pitchFamily="34" charset="0"/>
              </a:rPr>
              <a:t>Book Value Per Equity </a:t>
            </a:r>
            <a:r>
              <a:rPr lang="en-IN" sz="1600" dirty="0" smtClean="0">
                <a:latin typeface="Calibri" panose="020F0502020204030204" pitchFamily="34" charset="0"/>
              </a:rPr>
              <a:t>Share(</a:t>
            </a:r>
            <a:r>
              <a:rPr lang="en-IN" sz="1600" dirty="0" err="1" smtClean="0">
                <a:latin typeface="Calibri" panose="020F0502020204030204" pitchFamily="34" charset="0"/>
              </a:rPr>
              <a:t>Rs</a:t>
            </a:r>
            <a:r>
              <a:rPr lang="en-IN" sz="1600" dirty="0" smtClean="0">
                <a:latin typeface="Calibri" panose="020F0502020204030204" pitchFamily="34" charset="0"/>
              </a:rPr>
              <a:t>.)</a:t>
            </a:r>
            <a:endParaRPr lang="en-IN" sz="1600" dirty="0">
              <a:latin typeface="Calibri" panose="020F050202020403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Sheet4!$A$4</c:f>
              <c:strCache>
                <c:ptCount val="1"/>
                <c:pt idx="0">
                  <c:v>Book Value Per Equity Share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Sheet4!$B$3:$F$3</c:f>
              <c:strCache>
                <c:ptCount val="5"/>
                <c:pt idx="0">
                  <c:v>2014-15</c:v>
                </c:pt>
                <c:pt idx="1">
                  <c:v>2015-16</c:v>
                </c:pt>
                <c:pt idx="2">
                  <c:v>2016-17</c:v>
                </c:pt>
                <c:pt idx="3">
                  <c:v>2017-18</c:v>
                </c:pt>
                <c:pt idx="4">
                  <c:v>2018-19</c:v>
                </c:pt>
              </c:strCache>
            </c:strRef>
          </c:cat>
          <c:val>
            <c:numRef>
              <c:f>Sheet4!$B$4:$F$4</c:f>
              <c:numCache>
                <c:formatCode>0.00</c:formatCode>
                <c:ptCount val="5"/>
                <c:pt idx="0">
                  <c:v>154.99</c:v>
                </c:pt>
                <c:pt idx="1">
                  <c:v>167.03</c:v>
                </c:pt>
                <c:pt idx="2" formatCode="0.0">
                  <c:v>168.8</c:v>
                </c:pt>
                <c:pt idx="3" formatCode="0.0">
                  <c:v>174</c:v>
                </c:pt>
                <c:pt idx="4" formatCode="0.0">
                  <c:v>178.7</c:v>
                </c:pt>
              </c:numCache>
            </c:numRef>
          </c:val>
          <c:shape val="cylinder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203894912"/>
        <c:axId val="203898176"/>
        <c:axId val="0"/>
      </c:bar3DChart>
      <c:catAx>
        <c:axId val="20389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203898176"/>
        <c:crosses val="autoZero"/>
        <c:auto val="1"/>
        <c:lblAlgn val="ctr"/>
        <c:lblOffset val="100"/>
        <c:noMultiLvlLbl val="0"/>
      </c:catAx>
      <c:valAx>
        <c:axId val="203898176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20389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B1018-67D8-4FC7-BEDD-3D52390FCC45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1339DBA-5167-4315-8348-10422DEAFECF}">
      <dgm:prSet phldrT="[Text]"/>
      <dgm:spPr/>
      <dgm:t>
        <a:bodyPr/>
        <a:lstStyle/>
        <a:p>
          <a:pPr rtl="0"/>
          <a:r>
            <a:rPr lang="en-IN" b="1" dirty="0" smtClean="0">
              <a:latin typeface="Calibri" panose="020F0502020204030204" pitchFamily="34" charset="0"/>
            </a:rPr>
            <a:t>Wireless Services</a:t>
          </a:r>
          <a:endParaRPr lang="en-IN" dirty="0"/>
        </a:p>
      </dgm:t>
    </dgm:pt>
    <dgm:pt modelId="{E9B745FD-41CA-483E-B111-EE670DF8EC42}" type="parTrans" cxnId="{2A9234E1-6D34-4168-B679-4D6DE30B8AF2}">
      <dgm:prSet/>
      <dgm:spPr/>
      <dgm:t>
        <a:bodyPr/>
        <a:lstStyle/>
        <a:p>
          <a:endParaRPr lang="en-IN"/>
        </a:p>
      </dgm:t>
    </dgm:pt>
    <dgm:pt modelId="{6DBAB0CB-2AD4-4A49-BB5E-F5EC50ED869B}" type="sibTrans" cxnId="{2A9234E1-6D34-4168-B679-4D6DE30B8AF2}">
      <dgm:prSet/>
      <dgm:spPr/>
      <dgm:t>
        <a:bodyPr/>
        <a:lstStyle/>
        <a:p>
          <a:endParaRPr lang="en-IN"/>
        </a:p>
      </dgm:t>
    </dgm:pt>
    <dgm:pt modelId="{28273E14-D3D7-4F33-915B-2576BE5EB93D}">
      <dgm:prSet phldrT="[Text]" custT="1"/>
      <dgm:spPr/>
      <dgm:t>
        <a:bodyPr/>
        <a:lstStyle/>
        <a:p>
          <a:pPr rtl="0"/>
          <a:r>
            <a:rPr lang="en-IN" sz="1100" dirty="0" smtClean="0">
              <a:latin typeface="Calibri" panose="020F0502020204030204" pitchFamily="34" charset="0"/>
            </a:rPr>
            <a:t> </a:t>
          </a:r>
          <a:r>
            <a:rPr lang="en-IN" sz="1100" dirty="0" err="1" smtClean="0">
              <a:latin typeface="Calibri" panose="020F0502020204030204" pitchFamily="34" charset="0"/>
            </a:rPr>
            <a:t>Postpaid</a:t>
          </a:r>
          <a:endParaRPr lang="en-IN" sz="1100" dirty="0">
            <a:latin typeface="Calibri" panose="020F0502020204030204" pitchFamily="34" charset="0"/>
          </a:endParaRPr>
        </a:p>
      </dgm:t>
    </dgm:pt>
    <dgm:pt modelId="{41E78C97-6A73-4BF1-8B38-8656A201245F}" type="parTrans" cxnId="{124710C8-BAC9-4C0E-9673-9E2F44CFCC80}">
      <dgm:prSet/>
      <dgm:spPr/>
      <dgm:t>
        <a:bodyPr/>
        <a:lstStyle/>
        <a:p>
          <a:endParaRPr lang="en-IN"/>
        </a:p>
      </dgm:t>
    </dgm:pt>
    <dgm:pt modelId="{D7473FFC-9B1A-45E7-8235-7D5B11CACBF3}" type="sibTrans" cxnId="{124710C8-BAC9-4C0E-9673-9E2F44CFCC80}">
      <dgm:prSet/>
      <dgm:spPr/>
      <dgm:t>
        <a:bodyPr/>
        <a:lstStyle/>
        <a:p>
          <a:endParaRPr lang="en-IN"/>
        </a:p>
      </dgm:t>
    </dgm:pt>
    <dgm:pt modelId="{2C602085-93C8-4253-9D3A-4BB14348B80B}">
      <dgm:prSet phldrT="[Text]"/>
      <dgm:spPr/>
      <dgm:t>
        <a:bodyPr/>
        <a:lstStyle/>
        <a:p>
          <a:pPr rtl="0"/>
          <a:r>
            <a:rPr lang="en-IN" b="1" i="0" u="none" strike="noStrike" cap="none" dirty="0" smtClean="0">
              <a:latin typeface="Calibri" panose="020F0502020204030204" pitchFamily="34" charset="0"/>
              <a:sym typeface="Arial"/>
            </a:rPr>
            <a:t>Home Services</a:t>
          </a:r>
          <a:endParaRPr lang="en-IN" dirty="0"/>
        </a:p>
      </dgm:t>
    </dgm:pt>
    <dgm:pt modelId="{78159BA2-3327-4908-8661-AD189AA26DF2}" type="parTrans" cxnId="{981FA8A9-BD56-4EF9-9BB3-8FAC863324CF}">
      <dgm:prSet/>
      <dgm:spPr/>
      <dgm:t>
        <a:bodyPr/>
        <a:lstStyle/>
        <a:p>
          <a:endParaRPr lang="en-IN"/>
        </a:p>
      </dgm:t>
    </dgm:pt>
    <dgm:pt modelId="{B1287845-9AA2-4A2D-90D2-5788E5D149FA}" type="sibTrans" cxnId="{981FA8A9-BD56-4EF9-9BB3-8FAC863324CF}">
      <dgm:prSet/>
      <dgm:spPr/>
      <dgm:t>
        <a:bodyPr/>
        <a:lstStyle/>
        <a:p>
          <a:endParaRPr lang="en-IN"/>
        </a:p>
      </dgm:t>
    </dgm:pt>
    <dgm:pt modelId="{96CFAB1F-4016-44E2-A23F-DEAACCCA099C}">
      <dgm:prSet phldrT="[Text]" custT="1"/>
      <dgm:spPr/>
      <dgm:t>
        <a:bodyPr/>
        <a:lstStyle/>
        <a:p>
          <a:pPr rtl="0"/>
          <a:r>
            <a:rPr lang="en-IN" sz="1000" b="0" i="0" u="none" strike="noStrike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Fixed Line Telephone</a:t>
          </a:r>
          <a:endParaRPr lang="en-IN" sz="1000" dirty="0"/>
        </a:p>
      </dgm:t>
    </dgm:pt>
    <dgm:pt modelId="{A0D3CB76-08EA-44AC-9672-AE342012ECBE}" type="parTrans" cxnId="{DBCA8B65-536C-454A-83C0-7E35C367CD02}">
      <dgm:prSet/>
      <dgm:spPr/>
      <dgm:t>
        <a:bodyPr/>
        <a:lstStyle/>
        <a:p>
          <a:endParaRPr lang="en-IN"/>
        </a:p>
      </dgm:t>
    </dgm:pt>
    <dgm:pt modelId="{805CD0CE-F525-4A50-8567-6021A81583D6}" type="sibTrans" cxnId="{DBCA8B65-536C-454A-83C0-7E35C367CD02}">
      <dgm:prSet/>
      <dgm:spPr/>
      <dgm:t>
        <a:bodyPr/>
        <a:lstStyle/>
        <a:p>
          <a:endParaRPr lang="en-IN"/>
        </a:p>
      </dgm:t>
    </dgm:pt>
    <dgm:pt modelId="{096B8C50-4669-48A5-9802-6DAB6FC17A30}">
      <dgm:prSet phldrT="[Text]"/>
      <dgm:spPr/>
      <dgm:t>
        <a:bodyPr/>
        <a:lstStyle/>
        <a:p>
          <a:pPr rtl="0"/>
          <a:r>
            <a:rPr lang="en-IN" b="1" dirty="0" smtClean="0">
              <a:latin typeface="Calibri" panose="020F0502020204030204" pitchFamily="34" charset="0"/>
            </a:rPr>
            <a:t>Digital TV Services</a:t>
          </a:r>
          <a:endParaRPr lang="en-IN" dirty="0"/>
        </a:p>
      </dgm:t>
    </dgm:pt>
    <dgm:pt modelId="{169AD844-5AF9-4AAF-B66B-413145DFF895}" type="parTrans" cxnId="{20322866-DC36-498A-A312-CEB0773D23CB}">
      <dgm:prSet/>
      <dgm:spPr/>
      <dgm:t>
        <a:bodyPr/>
        <a:lstStyle/>
        <a:p>
          <a:endParaRPr lang="en-IN"/>
        </a:p>
      </dgm:t>
    </dgm:pt>
    <dgm:pt modelId="{DF775BA8-D58B-403D-B826-1ED66448BC94}" type="sibTrans" cxnId="{20322866-DC36-498A-A312-CEB0773D23CB}">
      <dgm:prSet/>
      <dgm:spPr/>
      <dgm:t>
        <a:bodyPr/>
        <a:lstStyle/>
        <a:p>
          <a:endParaRPr lang="en-IN"/>
        </a:p>
      </dgm:t>
    </dgm:pt>
    <dgm:pt modelId="{BBB578C1-C4C4-4A27-AEF6-84EEDE6FDA25}">
      <dgm:prSet phldrT="[Text]" custT="1"/>
      <dgm:spPr/>
      <dgm:t>
        <a:bodyPr/>
        <a:lstStyle/>
        <a:p>
          <a:pPr rtl="0"/>
          <a:r>
            <a:rPr lang="en-IN" sz="1100" b="0" i="0" u="none" strike="noStrike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DTH platform</a:t>
          </a:r>
          <a:endParaRPr lang="en-IN" sz="1100" dirty="0">
            <a:latin typeface="Calibri" panose="020F0502020204030204" pitchFamily="34" charset="0"/>
          </a:endParaRPr>
        </a:p>
      </dgm:t>
    </dgm:pt>
    <dgm:pt modelId="{A1A0D86C-6B78-4666-89C1-E8F8E3FC1416}" type="parTrans" cxnId="{21DBEB86-F462-4194-86FC-E281CD4CAB99}">
      <dgm:prSet/>
      <dgm:spPr/>
      <dgm:t>
        <a:bodyPr/>
        <a:lstStyle/>
        <a:p>
          <a:endParaRPr lang="en-IN"/>
        </a:p>
      </dgm:t>
    </dgm:pt>
    <dgm:pt modelId="{DA108FD2-20F7-41C5-BC87-556BE3E44E2D}" type="sibTrans" cxnId="{21DBEB86-F462-4194-86FC-E281CD4CAB99}">
      <dgm:prSet/>
      <dgm:spPr/>
      <dgm:t>
        <a:bodyPr/>
        <a:lstStyle/>
        <a:p>
          <a:endParaRPr lang="en-IN"/>
        </a:p>
      </dgm:t>
    </dgm:pt>
    <dgm:pt modelId="{C9F753D6-5207-4EEC-94F3-43E4FEDCE5A4}">
      <dgm:prSet phldrT="[Text]"/>
      <dgm:spPr/>
      <dgm:t>
        <a:bodyPr/>
        <a:lstStyle/>
        <a:p>
          <a:pPr rtl="0"/>
          <a:r>
            <a:rPr lang="en-IN" b="1" i="0" u="none" strike="noStrike" cap="none" dirty="0" smtClean="0">
              <a:latin typeface="Calibri" panose="020F0502020204030204" pitchFamily="34" charset="0"/>
              <a:sym typeface="Arial"/>
            </a:rPr>
            <a:t>Airtel Business</a:t>
          </a:r>
          <a:endParaRPr lang="en-IN" dirty="0"/>
        </a:p>
      </dgm:t>
    </dgm:pt>
    <dgm:pt modelId="{4EAC1B69-EDCD-4643-BF66-05AF36B378BA}" type="parTrans" cxnId="{445EDE28-361D-43C2-B08F-CA63D81D6462}">
      <dgm:prSet/>
      <dgm:spPr/>
      <dgm:t>
        <a:bodyPr/>
        <a:lstStyle/>
        <a:p>
          <a:endParaRPr lang="en-IN"/>
        </a:p>
      </dgm:t>
    </dgm:pt>
    <dgm:pt modelId="{DD96CACE-412A-480B-BF3F-88B22D14A0D9}" type="sibTrans" cxnId="{445EDE28-361D-43C2-B08F-CA63D81D6462}">
      <dgm:prSet/>
      <dgm:spPr/>
      <dgm:t>
        <a:bodyPr/>
        <a:lstStyle/>
        <a:p>
          <a:endParaRPr lang="en-IN"/>
        </a:p>
      </dgm:t>
    </dgm:pt>
    <dgm:pt modelId="{4A36641A-CFF5-4547-93FE-CA5D7AD53768}">
      <dgm:prSet phldrT="[Text]" custT="1"/>
      <dgm:spPr/>
      <dgm:t>
        <a:bodyPr/>
        <a:lstStyle/>
        <a:p>
          <a:pPr rtl="0"/>
          <a:r>
            <a:rPr lang="en-IN" sz="1100" b="0" i="0" u="none" strike="noStrike" cap="none" dirty="0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Provider of ICT services to enterprises , government and small &amp; medium enterprises</a:t>
          </a:r>
          <a:endParaRPr lang="en-IN" sz="1100" dirty="0">
            <a:latin typeface="Calibri" panose="020F0502020204030204" pitchFamily="34" charset="0"/>
          </a:endParaRPr>
        </a:p>
      </dgm:t>
    </dgm:pt>
    <dgm:pt modelId="{9EAEAB9A-ABEE-46D8-9AEF-76039A22A3B5}" type="parTrans" cxnId="{C3E31794-5E6B-498F-B77E-D6B410942091}">
      <dgm:prSet/>
      <dgm:spPr/>
      <dgm:t>
        <a:bodyPr/>
        <a:lstStyle/>
        <a:p>
          <a:endParaRPr lang="en-IN"/>
        </a:p>
      </dgm:t>
    </dgm:pt>
    <dgm:pt modelId="{FC3176AB-585C-43C8-8783-86E265C0DBD4}" type="sibTrans" cxnId="{C3E31794-5E6B-498F-B77E-D6B410942091}">
      <dgm:prSet/>
      <dgm:spPr/>
      <dgm:t>
        <a:bodyPr/>
        <a:lstStyle/>
        <a:p>
          <a:endParaRPr lang="en-IN"/>
        </a:p>
      </dgm:t>
    </dgm:pt>
    <dgm:pt modelId="{E81A0E4A-D1A8-4377-B194-7BDE02D7360B}">
      <dgm:prSet custT="1"/>
      <dgm:spPr/>
      <dgm:t>
        <a:bodyPr/>
        <a:lstStyle/>
        <a:p>
          <a:pPr rtl="0"/>
          <a:r>
            <a:rPr lang="en-IN" sz="1000" b="0" i="0" u="none" strike="noStrike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Broadband including high speed broadband on copper and fiber</a:t>
          </a:r>
          <a:endParaRPr lang="en-IN" sz="1000" b="0" i="0" u="none" strike="noStrike" cap="none" dirty="0">
            <a:latin typeface="Calibri" panose="020F0502020204030204" pitchFamily="34" charset="0"/>
            <a:ea typeface="Lustria"/>
            <a:cs typeface="Lustria"/>
            <a:sym typeface="Lustria"/>
          </a:endParaRPr>
        </a:p>
      </dgm:t>
    </dgm:pt>
    <dgm:pt modelId="{2599C694-E386-4460-91C3-4CEFE8AD27D0}" type="parTrans" cxnId="{06A93C86-A5ED-4F08-A4C4-30BF7F5D0042}">
      <dgm:prSet/>
      <dgm:spPr/>
      <dgm:t>
        <a:bodyPr/>
        <a:lstStyle/>
        <a:p>
          <a:endParaRPr lang="en-IN"/>
        </a:p>
      </dgm:t>
    </dgm:pt>
    <dgm:pt modelId="{1CB56EA8-837D-4A75-AAAA-4AA580673B70}" type="sibTrans" cxnId="{06A93C86-A5ED-4F08-A4C4-30BF7F5D0042}">
      <dgm:prSet/>
      <dgm:spPr/>
      <dgm:t>
        <a:bodyPr/>
        <a:lstStyle/>
        <a:p>
          <a:endParaRPr lang="en-IN"/>
        </a:p>
      </dgm:t>
    </dgm:pt>
    <dgm:pt modelId="{5F975069-7F08-435D-83EB-30E3608491ED}">
      <dgm:prSet custT="1"/>
      <dgm:spPr/>
      <dgm:t>
        <a:bodyPr/>
        <a:lstStyle/>
        <a:p>
          <a:pPr rtl="0"/>
          <a:r>
            <a:rPr lang="en-IN" sz="1000" b="0" i="0" u="none" strike="noStrike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Voice connectivity</a:t>
          </a:r>
          <a:endParaRPr lang="en-IN" sz="1000" b="0" i="0" u="none" strike="noStrike" cap="none" dirty="0">
            <a:latin typeface="Calibri" panose="020F0502020204030204" pitchFamily="34" charset="0"/>
            <a:ea typeface="Lustria"/>
            <a:cs typeface="Lustria"/>
            <a:sym typeface="Lustria"/>
          </a:endParaRPr>
        </a:p>
      </dgm:t>
    </dgm:pt>
    <dgm:pt modelId="{52823C7D-4216-49C2-BC22-FE155A92F96A}" type="parTrans" cxnId="{4AEE53FF-A22C-429E-AB01-B44C01ED69F9}">
      <dgm:prSet/>
      <dgm:spPr/>
      <dgm:t>
        <a:bodyPr/>
        <a:lstStyle/>
        <a:p>
          <a:endParaRPr lang="en-IN"/>
        </a:p>
      </dgm:t>
    </dgm:pt>
    <dgm:pt modelId="{D3DB7EED-DAE2-48B8-B55D-181723C3A791}" type="sibTrans" cxnId="{4AEE53FF-A22C-429E-AB01-B44C01ED69F9}">
      <dgm:prSet/>
      <dgm:spPr/>
      <dgm:t>
        <a:bodyPr/>
        <a:lstStyle/>
        <a:p>
          <a:endParaRPr lang="en-IN"/>
        </a:p>
      </dgm:t>
    </dgm:pt>
    <dgm:pt modelId="{6A76036D-EB4D-4ED4-B8D2-7ED9A1323B46}">
      <dgm:prSet custT="1"/>
      <dgm:spPr/>
      <dgm:t>
        <a:bodyPr/>
        <a:lstStyle/>
        <a:p>
          <a:pPr rtl="0"/>
          <a:r>
            <a:rPr lang="en-IN" sz="1100" b="0" i="0" u="none" strike="noStrike" cap="none" dirty="0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Both Standard and HD TV services with Dolby surround sound</a:t>
          </a:r>
          <a:endParaRPr lang="en-IN" sz="1100" dirty="0">
            <a:latin typeface="Calibri" panose="020F0502020204030204" pitchFamily="34" charset="0"/>
          </a:endParaRPr>
        </a:p>
      </dgm:t>
    </dgm:pt>
    <dgm:pt modelId="{8A891DEE-4EAD-4FED-8713-B29DADCF42B6}" type="parTrans" cxnId="{CC217CCC-BD3A-4C45-9D2E-D80205566786}">
      <dgm:prSet/>
      <dgm:spPr/>
      <dgm:t>
        <a:bodyPr/>
        <a:lstStyle/>
        <a:p>
          <a:endParaRPr lang="en-IN"/>
        </a:p>
      </dgm:t>
    </dgm:pt>
    <dgm:pt modelId="{703F3BEE-E6E0-4873-8739-969FC93A1FCE}" type="sibTrans" cxnId="{CC217CCC-BD3A-4C45-9D2E-D80205566786}">
      <dgm:prSet/>
      <dgm:spPr/>
      <dgm:t>
        <a:bodyPr/>
        <a:lstStyle/>
        <a:p>
          <a:endParaRPr lang="en-IN"/>
        </a:p>
      </dgm:t>
    </dgm:pt>
    <dgm:pt modelId="{B4F1A387-FBDA-4C8A-AB17-FFA6F5A14492}">
      <dgm:prSet custT="1"/>
      <dgm:spPr/>
      <dgm:t>
        <a:bodyPr/>
        <a:lstStyle/>
        <a:p>
          <a:pPr rtl="0"/>
          <a:r>
            <a:rPr lang="en-IN" sz="1100" b="0" i="0" u="none" strike="noStrike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Network Integration , data centres ad digital media</a:t>
          </a:r>
          <a:endParaRPr lang="en-IN" sz="1100" b="0" i="0" u="none" strike="noStrike" cap="none" dirty="0">
            <a:latin typeface="Calibri" panose="020F0502020204030204" pitchFamily="34" charset="0"/>
            <a:ea typeface="Lustria"/>
            <a:cs typeface="Lustria"/>
            <a:sym typeface="Lustria"/>
          </a:endParaRPr>
        </a:p>
      </dgm:t>
    </dgm:pt>
    <dgm:pt modelId="{CF9C8DD3-738B-4043-A6C8-90323C1A20D7}" type="parTrans" cxnId="{4E5A6D34-6D69-4A6C-B026-712FA4CABE14}">
      <dgm:prSet/>
      <dgm:spPr/>
      <dgm:t>
        <a:bodyPr/>
        <a:lstStyle/>
        <a:p>
          <a:endParaRPr lang="en-IN"/>
        </a:p>
      </dgm:t>
    </dgm:pt>
    <dgm:pt modelId="{DC68E235-A058-46C2-A73E-F383881564C2}" type="sibTrans" cxnId="{4E5A6D34-6D69-4A6C-B026-712FA4CABE14}">
      <dgm:prSet/>
      <dgm:spPr/>
      <dgm:t>
        <a:bodyPr/>
        <a:lstStyle/>
        <a:p>
          <a:endParaRPr lang="en-IN"/>
        </a:p>
      </dgm:t>
    </dgm:pt>
    <dgm:pt modelId="{766C7DB3-AC5E-4740-A38C-CC8E3487C922}">
      <dgm:prSet phldrT="[Text]" custT="1"/>
      <dgm:spPr/>
      <dgm:t>
        <a:bodyPr/>
        <a:lstStyle/>
        <a:p>
          <a:pPr rtl="0"/>
          <a:r>
            <a:rPr lang="en-IN" sz="1100" dirty="0" smtClean="0">
              <a:latin typeface="Calibri" panose="020F0502020204030204" pitchFamily="34" charset="0"/>
            </a:rPr>
            <a:t>Prepaid</a:t>
          </a:r>
          <a:endParaRPr lang="en-IN" sz="1100" dirty="0">
            <a:latin typeface="Calibri" panose="020F0502020204030204" pitchFamily="34" charset="0"/>
          </a:endParaRPr>
        </a:p>
      </dgm:t>
    </dgm:pt>
    <dgm:pt modelId="{F9A69729-D9FB-4D1C-9A55-6AB114C2EECE}" type="parTrans" cxnId="{68A99E5C-76FF-4908-8EC1-5B579B355E26}">
      <dgm:prSet/>
      <dgm:spPr/>
      <dgm:t>
        <a:bodyPr/>
        <a:lstStyle/>
        <a:p>
          <a:endParaRPr lang="en-IN"/>
        </a:p>
      </dgm:t>
    </dgm:pt>
    <dgm:pt modelId="{5F4F7581-C425-4570-AF25-9825EA737629}" type="sibTrans" cxnId="{68A99E5C-76FF-4908-8EC1-5B579B355E26}">
      <dgm:prSet/>
      <dgm:spPr/>
      <dgm:t>
        <a:bodyPr/>
        <a:lstStyle/>
        <a:p>
          <a:endParaRPr lang="en-IN"/>
        </a:p>
      </dgm:t>
    </dgm:pt>
    <dgm:pt modelId="{CFC6BE46-D725-4885-86C1-9DFBEE44C4F7}">
      <dgm:prSet phldrT="[Text]" custT="1"/>
      <dgm:spPr/>
      <dgm:t>
        <a:bodyPr/>
        <a:lstStyle/>
        <a:p>
          <a:pPr rtl="0"/>
          <a:r>
            <a:rPr lang="en-IN" sz="1100" dirty="0" smtClean="0">
              <a:latin typeface="Calibri" panose="020F0502020204030204" pitchFamily="34" charset="0"/>
            </a:rPr>
            <a:t>Data Connectivity</a:t>
          </a:r>
          <a:endParaRPr lang="en-IN" sz="1100" dirty="0">
            <a:latin typeface="Calibri" panose="020F0502020204030204" pitchFamily="34" charset="0"/>
          </a:endParaRPr>
        </a:p>
      </dgm:t>
    </dgm:pt>
    <dgm:pt modelId="{FF3D2BDA-99C1-4EC6-8DBE-FA4C0E078BDF}" type="parTrans" cxnId="{AF95BAD2-D47B-424B-982E-228910808D05}">
      <dgm:prSet/>
      <dgm:spPr/>
      <dgm:t>
        <a:bodyPr/>
        <a:lstStyle/>
        <a:p>
          <a:endParaRPr lang="en-IN"/>
        </a:p>
      </dgm:t>
    </dgm:pt>
    <dgm:pt modelId="{E8F16AB9-8E70-4315-85B2-7B38113178D6}" type="sibTrans" cxnId="{AF95BAD2-D47B-424B-982E-228910808D05}">
      <dgm:prSet/>
      <dgm:spPr/>
      <dgm:t>
        <a:bodyPr/>
        <a:lstStyle/>
        <a:p>
          <a:endParaRPr lang="en-IN"/>
        </a:p>
      </dgm:t>
    </dgm:pt>
    <dgm:pt modelId="{3BA637CB-BC56-461F-9B02-FE9A644A3E11}">
      <dgm:prSet phldrT="[Text]" custT="1"/>
      <dgm:spPr/>
      <dgm:t>
        <a:bodyPr/>
        <a:lstStyle/>
        <a:p>
          <a:pPr rtl="0"/>
          <a:r>
            <a:rPr lang="en-IN" sz="1100" dirty="0" smtClean="0">
              <a:latin typeface="Calibri" panose="020F0502020204030204" pitchFamily="34" charset="0"/>
            </a:rPr>
            <a:t>International Roaming</a:t>
          </a:r>
          <a:endParaRPr lang="en-IN" sz="1100" dirty="0">
            <a:latin typeface="Calibri" panose="020F0502020204030204" pitchFamily="34" charset="0"/>
          </a:endParaRPr>
        </a:p>
      </dgm:t>
    </dgm:pt>
    <dgm:pt modelId="{09B3DA42-29EB-4C99-A751-BE639C77922E}" type="parTrans" cxnId="{A55461B8-A7A5-4DCC-9E78-21B866D45039}">
      <dgm:prSet/>
      <dgm:spPr/>
      <dgm:t>
        <a:bodyPr/>
        <a:lstStyle/>
        <a:p>
          <a:endParaRPr lang="en-IN"/>
        </a:p>
      </dgm:t>
    </dgm:pt>
    <dgm:pt modelId="{E1F61C11-3166-4E09-B71B-4FB6F88ACC56}" type="sibTrans" cxnId="{A55461B8-A7A5-4DCC-9E78-21B866D45039}">
      <dgm:prSet/>
      <dgm:spPr/>
      <dgm:t>
        <a:bodyPr/>
        <a:lstStyle/>
        <a:p>
          <a:endParaRPr lang="en-IN"/>
        </a:p>
      </dgm:t>
    </dgm:pt>
    <dgm:pt modelId="{745BE01D-A340-4C20-837C-635A8CCB9496}" type="pres">
      <dgm:prSet presAssocID="{606B1018-67D8-4FC7-BEDD-3D52390FCC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DFB83AD-CBAD-40FD-87DC-7B102D55D7E9}" type="pres">
      <dgm:prSet presAssocID="{81339DBA-5167-4315-8348-10422DEAFECF}" presName="composite" presStyleCnt="0"/>
      <dgm:spPr/>
    </dgm:pt>
    <dgm:pt modelId="{934463C1-1785-4FBA-8DA0-5D4D4EDBE384}" type="pres">
      <dgm:prSet presAssocID="{81339DBA-5167-4315-8348-10422DEAFECF}" presName="parTx" presStyleLbl="alignNode1" presStyleIdx="0" presStyleCnt="4" custLinFactNeighborX="2605" custLinFactNeighborY="45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F1B5D0-BA50-4FC9-ABD7-E69BE1EB13B2}" type="pres">
      <dgm:prSet presAssocID="{81339DBA-5167-4315-8348-10422DEAFECF}" presName="desTx" presStyleLbl="alignAccFollowNode1" presStyleIdx="0" presStyleCnt="4" custLinFactNeighborX="2605" custLinFactNeighborY="3779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6D7232-94C4-444A-9890-A1FEA834621C}" type="pres">
      <dgm:prSet presAssocID="{6DBAB0CB-2AD4-4A49-BB5E-F5EC50ED869B}" presName="space" presStyleCnt="0"/>
      <dgm:spPr/>
    </dgm:pt>
    <dgm:pt modelId="{2FFAC5A2-2777-47DE-8D76-6A5E839694B0}" type="pres">
      <dgm:prSet presAssocID="{2C602085-93C8-4253-9D3A-4BB14348B80B}" presName="composite" presStyleCnt="0"/>
      <dgm:spPr/>
    </dgm:pt>
    <dgm:pt modelId="{BAED56B8-CEDE-4A7D-9C2A-C30036599F77}" type="pres">
      <dgm:prSet presAssocID="{2C602085-93C8-4253-9D3A-4BB14348B80B}" presName="parTx" presStyleLbl="alignNode1" presStyleIdx="1" presStyleCnt="4" custLinFactNeighborX="-1314" custLinFactNeighborY="45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2239928-A18C-4576-8B29-31BE4E4D0862}" type="pres">
      <dgm:prSet presAssocID="{2C602085-93C8-4253-9D3A-4BB14348B80B}" presName="desTx" presStyleLbl="alignAccFollowNode1" presStyleIdx="1" presStyleCnt="4" custLinFactNeighborX="-1314" custLinFactNeighborY="3779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7FB194E-69DD-438B-B1B6-61C48CE663AA}" type="pres">
      <dgm:prSet presAssocID="{B1287845-9AA2-4A2D-90D2-5788E5D149FA}" presName="space" presStyleCnt="0"/>
      <dgm:spPr/>
    </dgm:pt>
    <dgm:pt modelId="{157E1978-E383-4213-AB66-673BE03C1DB6}" type="pres">
      <dgm:prSet presAssocID="{096B8C50-4669-48A5-9802-6DAB6FC17A30}" presName="composite" presStyleCnt="0"/>
      <dgm:spPr/>
    </dgm:pt>
    <dgm:pt modelId="{18286315-7479-49CE-B458-33A4B7F78493}" type="pres">
      <dgm:prSet presAssocID="{096B8C50-4669-48A5-9802-6DAB6FC17A30}" presName="parTx" presStyleLbl="alignNode1" presStyleIdx="2" presStyleCnt="4" custLinFactNeighborX="-8639" custLinFactNeighborY="45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B2EECB3-BBEA-45F6-BFA0-AD04E9B44CC1}" type="pres">
      <dgm:prSet presAssocID="{096B8C50-4669-48A5-9802-6DAB6FC17A30}" presName="desTx" presStyleLbl="alignAccFollowNode1" presStyleIdx="2" presStyleCnt="4" custLinFactNeighborX="-8639" custLinFactNeighborY="3779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3E7EA05-9036-4CA8-B70B-347C319A1579}" type="pres">
      <dgm:prSet presAssocID="{DF775BA8-D58B-403D-B826-1ED66448BC94}" presName="space" presStyleCnt="0"/>
      <dgm:spPr/>
    </dgm:pt>
    <dgm:pt modelId="{378CFF5D-8678-48F5-8640-D9C8B9EC603F}" type="pres">
      <dgm:prSet presAssocID="{C9F753D6-5207-4EEC-94F3-43E4FEDCE5A4}" presName="composite" presStyleCnt="0"/>
      <dgm:spPr/>
    </dgm:pt>
    <dgm:pt modelId="{F42DA2F9-CC12-418C-AB32-A15039F70404}" type="pres">
      <dgm:prSet presAssocID="{C9F753D6-5207-4EEC-94F3-43E4FEDCE5A4}" presName="parTx" presStyleLbl="alignNode1" presStyleIdx="3" presStyleCnt="4" custLinFactNeighborX="-12635" custLinFactNeighborY="458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759B0D-51E1-4249-BCF7-DDC4D3BFF390}" type="pres">
      <dgm:prSet presAssocID="{C9F753D6-5207-4EEC-94F3-43E4FEDCE5A4}" presName="desTx" presStyleLbl="alignAccFollowNode1" presStyleIdx="3" presStyleCnt="4" custLinFactNeighborX="-12635" custLinFactNeighborY="3779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C217CCC-BD3A-4C45-9D2E-D80205566786}" srcId="{096B8C50-4669-48A5-9802-6DAB6FC17A30}" destId="{6A76036D-EB4D-4ED4-B8D2-7ED9A1323B46}" srcOrd="1" destOrd="0" parTransId="{8A891DEE-4EAD-4FED-8713-B29DADCF42B6}" sibTransId="{703F3BEE-E6E0-4873-8739-969FC93A1FCE}"/>
    <dgm:cxn modelId="{DBCA8B65-536C-454A-83C0-7E35C367CD02}" srcId="{2C602085-93C8-4253-9D3A-4BB14348B80B}" destId="{96CFAB1F-4016-44E2-A23F-DEAACCCA099C}" srcOrd="0" destOrd="0" parTransId="{A0D3CB76-08EA-44AC-9672-AE342012ECBE}" sibTransId="{805CD0CE-F525-4A50-8567-6021A81583D6}"/>
    <dgm:cxn modelId="{68A99E5C-76FF-4908-8EC1-5B579B355E26}" srcId="{81339DBA-5167-4315-8348-10422DEAFECF}" destId="{766C7DB3-AC5E-4740-A38C-CC8E3487C922}" srcOrd="1" destOrd="0" parTransId="{F9A69729-D9FB-4D1C-9A55-6AB114C2EECE}" sibTransId="{5F4F7581-C425-4570-AF25-9825EA737629}"/>
    <dgm:cxn modelId="{8E65251D-8DBC-40D9-9EBA-167F679713E2}" type="presOf" srcId="{28273E14-D3D7-4F33-915B-2576BE5EB93D}" destId="{AFF1B5D0-BA50-4FC9-ABD7-E69BE1EB13B2}" srcOrd="0" destOrd="0" presId="urn:microsoft.com/office/officeart/2005/8/layout/hList1"/>
    <dgm:cxn modelId="{2A9234E1-6D34-4168-B679-4D6DE30B8AF2}" srcId="{606B1018-67D8-4FC7-BEDD-3D52390FCC45}" destId="{81339DBA-5167-4315-8348-10422DEAFECF}" srcOrd="0" destOrd="0" parTransId="{E9B745FD-41CA-483E-B111-EE670DF8EC42}" sibTransId="{6DBAB0CB-2AD4-4A49-BB5E-F5EC50ED869B}"/>
    <dgm:cxn modelId="{DC03B4A4-83CA-4241-936C-E6FAD6F9D834}" type="presOf" srcId="{766C7DB3-AC5E-4740-A38C-CC8E3487C922}" destId="{AFF1B5D0-BA50-4FC9-ABD7-E69BE1EB13B2}" srcOrd="0" destOrd="1" presId="urn:microsoft.com/office/officeart/2005/8/layout/hList1"/>
    <dgm:cxn modelId="{124710C8-BAC9-4C0E-9673-9E2F44CFCC80}" srcId="{81339DBA-5167-4315-8348-10422DEAFECF}" destId="{28273E14-D3D7-4F33-915B-2576BE5EB93D}" srcOrd="0" destOrd="0" parTransId="{41E78C97-6A73-4BF1-8B38-8656A201245F}" sibTransId="{D7473FFC-9B1A-45E7-8235-7D5B11CACBF3}"/>
    <dgm:cxn modelId="{3199505A-993E-4540-9E0D-A6E0F7358BA5}" type="presOf" srcId="{BBB578C1-C4C4-4A27-AEF6-84EEDE6FDA25}" destId="{8B2EECB3-BBEA-45F6-BFA0-AD04E9B44CC1}" srcOrd="0" destOrd="0" presId="urn:microsoft.com/office/officeart/2005/8/layout/hList1"/>
    <dgm:cxn modelId="{782F4681-A379-4928-9EF6-1AC3A0BDB6BA}" type="presOf" srcId="{6A76036D-EB4D-4ED4-B8D2-7ED9A1323B46}" destId="{8B2EECB3-BBEA-45F6-BFA0-AD04E9B44CC1}" srcOrd="0" destOrd="1" presId="urn:microsoft.com/office/officeart/2005/8/layout/hList1"/>
    <dgm:cxn modelId="{C1107EFF-F609-41BD-BD71-285591F1D7E9}" type="presOf" srcId="{CFC6BE46-D725-4885-86C1-9DFBEE44C4F7}" destId="{AFF1B5D0-BA50-4FC9-ABD7-E69BE1EB13B2}" srcOrd="0" destOrd="2" presId="urn:microsoft.com/office/officeart/2005/8/layout/hList1"/>
    <dgm:cxn modelId="{2E2F4EF5-9274-409F-8C25-1BB3B34CB604}" type="presOf" srcId="{81339DBA-5167-4315-8348-10422DEAFECF}" destId="{934463C1-1785-4FBA-8DA0-5D4D4EDBE384}" srcOrd="0" destOrd="0" presId="urn:microsoft.com/office/officeart/2005/8/layout/hList1"/>
    <dgm:cxn modelId="{4E5A6D34-6D69-4A6C-B026-712FA4CABE14}" srcId="{C9F753D6-5207-4EEC-94F3-43E4FEDCE5A4}" destId="{B4F1A387-FBDA-4C8A-AB17-FFA6F5A14492}" srcOrd="1" destOrd="0" parTransId="{CF9C8DD3-738B-4043-A6C8-90323C1A20D7}" sibTransId="{DC68E235-A058-46C2-A73E-F383881564C2}"/>
    <dgm:cxn modelId="{06A93C86-A5ED-4F08-A4C4-30BF7F5D0042}" srcId="{2C602085-93C8-4253-9D3A-4BB14348B80B}" destId="{E81A0E4A-D1A8-4377-B194-7BDE02D7360B}" srcOrd="1" destOrd="0" parTransId="{2599C694-E386-4460-91C3-4CEFE8AD27D0}" sibTransId="{1CB56EA8-837D-4A75-AAAA-4AA580673B70}"/>
    <dgm:cxn modelId="{269E1F7F-5C92-41EC-87DA-0BFC2E14F2CF}" type="presOf" srcId="{96CFAB1F-4016-44E2-A23F-DEAACCCA099C}" destId="{92239928-A18C-4576-8B29-31BE4E4D0862}" srcOrd="0" destOrd="0" presId="urn:microsoft.com/office/officeart/2005/8/layout/hList1"/>
    <dgm:cxn modelId="{4AEE53FF-A22C-429E-AB01-B44C01ED69F9}" srcId="{2C602085-93C8-4253-9D3A-4BB14348B80B}" destId="{5F975069-7F08-435D-83EB-30E3608491ED}" srcOrd="2" destOrd="0" parTransId="{52823C7D-4216-49C2-BC22-FE155A92F96A}" sibTransId="{D3DB7EED-DAE2-48B8-B55D-181723C3A791}"/>
    <dgm:cxn modelId="{21DBEB86-F462-4194-86FC-E281CD4CAB99}" srcId="{096B8C50-4669-48A5-9802-6DAB6FC17A30}" destId="{BBB578C1-C4C4-4A27-AEF6-84EEDE6FDA25}" srcOrd="0" destOrd="0" parTransId="{A1A0D86C-6B78-4666-89C1-E8F8E3FC1416}" sibTransId="{DA108FD2-20F7-41C5-BC87-556BE3E44E2D}"/>
    <dgm:cxn modelId="{CB5AC219-661E-4244-8435-32A336FA0D80}" type="presOf" srcId="{5F975069-7F08-435D-83EB-30E3608491ED}" destId="{92239928-A18C-4576-8B29-31BE4E4D0862}" srcOrd="0" destOrd="2" presId="urn:microsoft.com/office/officeart/2005/8/layout/hList1"/>
    <dgm:cxn modelId="{445EDE28-361D-43C2-B08F-CA63D81D6462}" srcId="{606B1018-67D8-4FC7-BEDD-3D52390FCC45}" destId="{C9F753D6-5207-4EEC-94F3-43E4FEDCE5A4}" srcOrd="3" destOrd="0" parTransId="{4EAC1B69-EDCD-4643-BF66-05AF36B378BA}" sibTransId="{DD96CACE-412A-480B-BF3F-88B22D14A0D9}"/>
    <dgm:cxn modelId="{E336C7A8-EFC6-4BE1-909D-182284A4F458}" type="presOf" srcId="{606B1018-67D8-4FC7-BEDD-3D52390FCC45}" destId="{745BE01D-A340-4C20-837C-635A8CCB9496}" srcOrd="0" destOrd="0" presId="urn:microsoft.com/office/officeart/2005/8/layout/hList1"/>
    <dgm:cxn modelId="{981FA8A9-BD56-4EF9-9BB3-8FAC863324CF}" srcId="{606B1018-67D8-4FC7-BEDD-3D52390FCC45}" destId="{2C602085-93C8-4253-9D3A-4BB14348B80B}" srcOrd="1" destOrd="0" parTransId="{78159BA2-3327-4908-8661-AD189AA26DF2}" sibTransId="{B1287845-9AA2-4A2D-90D2-5788E5D149FA}"/>
    <dgm:cxn modelId="{F43FA0C3-616F-494D-8DA6-8D2D71C81344}" type="presOf" srcId="{3BA637CB-BC56-461F-9B02-FE9A644A3E11}" destId="{AFF1B5D0-BA50-4FC9-ABD7-E69BE1EB13B2}" srcOrd="0" destOrd="3" presId="urn:microsoft.com/office/officeart/2005/8/layout/hList1"/>
    <dgm:cxn modelId="{9B0E6C92-E345-476A-9789-689713FB063A}" type="presOf" srcId="{B4F1A387-FBDA-4C8A-AB17-FFA6F5A14492}" destId="{33759B0D-51E1-4249-BCF7-DDC4D3BFF390}" srcOrd="0" destOrd="1" presId="urn:microsoft.com/office/officeart/2005/8/layout/hList1"/>
    <dgm:cxn modelId="{A55461B8-A7A5-4DCC-9E78-21B866D45039}" srcId="{81339DBA-5167-4315-8348-10422DEAFECF}" destId="{3BA637CB-BC56-461F-9B02-FE9A644A3E11}" srcOrd="3" destOrd="0" parTransId="{09B3DA42-29EB-4C99-A751-BE639C77922E}" sibTransId="{E1F61C11-3166-4E09-B71B-4FB6F88ACC56}"/>
    <dgm:cxn modelId="{F16EBA70-0512-40C6-BF96-3ADA6F1E9B2D}" type="presOf" srcId="{2C602085-93C8-4253-9D3A-4BB14348B80B}" destId="{BAED56B8-CEDE-4A7D-9C2A-C30036599F77}" srcOrd="0" destOrd="0" presId="urn:microsoft.com/office/officeart/2005/8/layout/hList1"/>
    <dgm:cxn modelId="{67954CE9-BC9F-44DE-9C83-0669D27BBA70}" type="presOf" srcId="{4A36641A-CFF5-4547-93FE-CA5D7AD53768}" destId="{33759B0D-51E1-4249-BCF7-DDC4D3BFF390}" srcOrd="0" destOrd="0" presId="urn:microsoft.com/office/officeart/2005/8/layout/hList1"/>
    <dgm:cxn modelId="{6F34ED5F-FDE2-4603-A6FF-15B5C2CA95F2}" type="presOf" srcId="{096B8C50-4669-48A5-9802-6DAB6FC17A30}" destId="{18286315-7479-49CE-B458-33A4B7F78493}" srcOrd="0" destOrd="0" presId="urn:microsoft.com/office/officeart/2005/8/layout/hList1"/>
    <dgm:cxn modelId="{838DE00F-96D5-406C-9E4D-0BD0443D92AF}" type="presOf" srcId="{E81A0E4A-D1A8-4377-B194-7BDE02D7360B}" destId="{92239928-A18C-4576-8B29-31BE4E4D0862}" srcOrd="0" destOrd="1" presId="urn:microsoft.com/office/officeart/2005/8/layout/hList1"/>
    <dgm:cxn modelId="{AF95BAD2-D47B-424B-982E-228910808D05}" srcId="{81339DBA-5167-4315-8348-10422DEAFECF}" destId="{CFC6BE46-D725-4885-86C1-9DFBEE44C4F7}" srcOrd="2" destOrd="0" parTransId="{FF3D2BDA-99C1-4EC6-8DBE-FA4C0E078BDF}" sibTransId="{E8F16AB9-8E70-4315-85B2-7B38113178D6}"/>
    <dgm:cxn modelId="{C3E31794-5E6B-498F-B77E-D6B410942091}" srcId="{C9F753D6-5207-4EEC-94F3-43E4FEDCE5A4}" destId="{4A36641A-CFF5-4547-93FE-CA5D7AD53768}" srcOrd="0" destOrd="0" parTransId="{9EAEAB9A-ABEE-46D8-9AEF-76039A22A3B5}" sibTransId="{FC3176AB-585C-43C8-8783-86E265C0DBD4}"/>
    <dgm:cxn modelId="{20322866-DC36-498A-A312-CEB0773D23CB}" srcId="{606B1018-67D8-4FC7-BEDD-3D52390FCC45}" destId="{096B8C50-4669-48A5-9802-6DAB6FC17A30}" srcOrd="2" destOrd="0" parTransId="{169AD844-5AF9-4AAF-B66B-413145DFF895}" sibTransId="{DF775BA8-D58B-403D-B826-1ED66448BC94}"/>
    <dgm:cxn modelId="{9CEC7F72-8368-4E06-AE8F-9EEEC74B7B37}" type="presOf" srcId="{C9F753D6-5207-4EEC-94F3-43E4FEDCE5A4}" destId="{F42DA2F9-CC12-418C-AB32-A15039F70404}" srcOrd="0" destOrd="0" presId="urn:microsoft.com/office/officeart/2005/8/layout/hList1"/>
    <dgm:cxn modelId="{B3563CBB-79A5-4FFD-BBDF-2D31F41E314D}" type="presParOf" srcId="{745BE01D-A340-4C20-837C-635A8CCB9496}" destId="{0DFB83AD-CBAD-40FD-87DC-7B102D55D7E9}" srcOrd="0" destOrd="0" presId="urn:microsoft.com/office/officeart/2005/8/layout/hList1"/>
    <dgm:cxn modelId="{F97C1DE2-FCF7-47C6-8A1C-0FE40373237F}" type="presParOf" srcId="{0DFB83AD-CBAD-40FD-87DC-7B102D55D7E9}" destId="{934463C1-1785-4FBA-8DA0-5D4D4EDBE384}" srcOrd="0" destOrd="0" presId="urn:microsoft.com/office/officeart/2005/8/layout/hList1"/>
    <dgm:cxn modelId="{319C9A6D-22D9-4C72-86DF-EFD230F933E5}" type="presParOf" srcId="{0DFB83AD-CBAD-40FD-87DC-7B102D55D7E9}" destId="{AFF1B5D0-BA50-4FC9-ABD7-E69BE1EB13B2}" srcOrd="1" destOrd="0" presId="urn:microsoft.com/office/officeart/2005/8/layout/hList1"/>
    <dgm:cxn modelId="{75FBACE6-A1A6-40BF-8DC8-31B1407D95ED}" type="presParOf" srcId="{745BE01D-A340-4C20-837C-635A8CCB9496}" destId="{D66D7232-94C4-444A-9890-A1FEA834621C}" srcOrd="1" destOrd="0" presId="urn:microsoft.com/office/officeart/2005/8/layout/hList1"/>
    <dgm:cxn modelId="{2A0EB565-6C8E-459F-BC5E-7150F92F7D08}" type="presParOf" srcId="{745BE01D-A340-4C20-837C-635A8CCB9496}" destId="{2FFAC5A2-2777-47DE-8D76-6A5E839694B0}" srcOrd="2" destOrd="0" presId="urn:microsoft.com/office/officeart/2005/8/layout/hList1"/>
    <dgm:cxn modelId="{D7F328EB-150A-4C0A-9FB2-7F20D4093BA1}" type="presParOf" srcId="{2FFAC5A2-2777-47DE-8D76-6A5E839694B0}" destId="{BAED56B8-CEDE-4A7D-9C2A-C30036599F77}" srcOrd="0" destOrd="0" presId="urn:microsoft.com/office/officeart/2005/8/layout/hList1"/>
    <dgm:cxn modelId="{EACCF558-F16D-4B0B-BBF7-7E0A53D4AA62}" type="presParOf" srcId="{2FFAC5A2-2777-47DE-8D76-6A5E839694B0}" destId="{92239928-A18C-4576-8B29-31BE4E4D0862}" srcOrd="1" destOrd="0" presId="urn:microsoft.com/office/officeart/2005/8/layout/hList1"/>
    <dgm:cxn modelId="{7E749BC6-7438-450B-BF7F-EEA6896218E3}" type="presParOf" srcId="{745BE01D-A340-4C20-837C-635A8CCB9496}" destId="{37FB194E-69DD-438B-B1B6-61C48CE663AA}" srcOrd="3" destOrd="0" presId="urn:microsoft.com/office/officeart/2005/8/layout/hList1"/>
    <dgm:cxn modelId="{7E1DE915-0768-489D-9F39-DF6D48F060D9}" type="presParOf" srcId="{745BE01D-A340-4C20-837C-635A8CCB9496}" destId="{157E1978-E383-4213-AB66-673BE03C1DB6}" srcOrd="4" destOrd="0" presId="urn:microsoft.com/office/officeart/2005/8/layout/hList1"/>
    <dgm:cxn modelId="{61298DE4-8C9D-4D48-BF22-548D3FA213CB}" type="presParOf" srcId="{157E1978-E383-4213-AB66-673BE03C1DB6}" destId="{18286315-7479-49CE-B458-33A4B7F78493}" srcOrd="0" destOrd="0" presId="urn:microsoft.com/office/officeart/2005/8/layout/hList1"/>
    <dgm:cxn modelId="{289E2B8E-AA0D-41C3-9D37-2919BA5E3404}" type="presParOf" srcId="{157E1978-E383-4213-AB66-673BE03C1DB6}" destId="{8B2EECB3-BBEA-45F6-BFA0-AD04E9B44CC1}" srcOrd="1" destOrd="0" presId="urn:microsoft.com/office/officeart/2005/8/layout/hList1"/>
    <dgm:cxn modelId="{59137B85-1FBD-41B5-A153-292B76A44050}" type="presParOf" srcId="{745BE01D-A340-4C20-837C-635A8CCB9496}" destId="{73E7EA05-9036-4CA8-B70B-347C319A1579}" srcOrd="5" destOrd="0" presId="urn:microsoft.com/office/officeart/2005/8/layout/hList1"/>
    <dgm:cxn modelId="{073EA260-35EA-4D33-99D5-5B82EB7DAA45}" type="presParOf" srcId="{745BE01D-A340-4C20-837C-635A8CCB9496}" destId="{378CFF5D-8678-48F5-8640-D9C8B9EC603F}" srcOrd="6" destOrd="0" presId="urn:microsoft.com/office/officeart/2005/8/layout/hList1"/>
    <dgm:cxn modelId="{0BCAD1DE-120D-4C07-B5C0-158A3F43D792}" type="presParOf" srcId="{378CFF5D-8678-48F5-8640-D9C8B9EC603F}" destId="{F42DA2F9-CC12-418C-AB32-A15039F70404}" srcOrd="0" destOrd="0" presId="urn:microsoft.com/office/officeart/2005/8/layout/hList1"/>
    <dgm:cxn modelId="{2D9DD708-09E3-4A20-B987-BEA08C07C2B9}" type="presParOf" srcId="{378CFF5D-8678-48F5-8640-D9C8B9EC603F}" destId="{33759B0D-51E1-4249-BCF7-DDC4D3BFF39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463C1-1785-4FBA-8DA0-5D4D4EDBE384}">
      <dsp:nvSpPr>
        <dsp:cNvPr id="0" name=""/>
        <dsp:cNvSpPr/>
      </dsp:nvSpPr>
      <dsp:spPr>
        <a:xfrm>
          <a:off x="55562" y="832026"/>
          <a:ext cx="2004906" cy="7967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latin typeface="Calibri" panose="020F0502020204030204" pitchFamily="34" charset="0"/>
            </a:rPr>
            <a:t>Wireless Services</a:t>
          </a:r>
          <a:endParaRPr lang="en-IN" sz="2200" kern="1200" dirty="0"/>
        </a:p>
      </dsp:txBody>
      <dsp:txXfrm>
        <a:off x="55562" y="832026"/>
        <a:ext cx="2004906" cy="796701"/>
      </dsp:txXfrm>
    </dsp:sp>
    <dsp:sp modelId="{AFF1B5D0-BA50-4FC9-ABD7-E69BE1EB13B2}">
      <dsp:nvSpPr>
        <dsp:cNvPr id="0" name=""/>
        <dsp:cNvSpPr/>
      </dsp:nvSpPr>
      <dsp:spPr>
        <a:xfrm>
          <a:off x="55562" y="1628494"/>
          <a:ext cx="2004906" cy="96624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 dirty="0" smtClean="0">
              <a:latin typeface="Calibri" panose="020F0502020204030204" pitchFamily="34" charset="0"/>
            </a:rPr>
            <a:t> </a:t>
          </a:r>
          <a:r>
            <a:rPr lang="en-IN" sz="1100" kern="1200" dirty="0" err="1" smtClean="0">
              <a:latin typeface="Calibri" panose="020F0502020204030204" pitchFamily="34" charset="0"/>
            </a:rPr>
            <a:t>Postpaid</a:t>
          </a:r>
          <a:endParaRPr lang="en-IN" sz="1100" kern="1200" dirty="0">
            <a:latin typeface="Calibri" panose="020F050202020403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 dirty="0" smtClean="0">
              <a:latin typeface="Calibri" panose="020F0502020204030204" pitchFamily="34" charset="0"/>
            </a:rPr>
            <a:t>Prepaid</a:t>
          </a:r>
          <a:endParaRPr lang="en-IN" sz="1100" kern="1200" dirty="0">
            <a:latin typeface="Calibri" panose="020F050202020403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 dirty="0" smtClean="0">
              <a:latin typeface="Calibri" panose="020F0502020204030204" pitchFamily="34" charset="0"/>
            </a:rPr>
            <a:t>Data Connectivity</a:t>
          </a:r>
          <a:endParaRPr lang="en-IN" sz="1100" kern="1200" dirty="0">
            <a:latin typeface="Calibri" panose="020F050202020403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kern="1200" dirty="0" smtClean="0">
              <a:latin typeface="Calibri" panose="020F0502020204030204" pitchFamily="34" charset="0"/>
            </a:rPr>
            <a:t>International Roaming</a:t>
          </a:r>
          <a:endParaRPr lang="en-IN" sz="1100" kern="1200" dirty="0">
            <a:latin typeface="Calibri" panose="020F0502020204030204" pitchFamily="34" charset="0"/>
          </a:endParaRPr>
        </a:p>
      </dsp:txBody>
      <dsp:txXfrm>
        <a:off x="55562" y="1628494"/>
        <a:ext cx="2004906" cy="966240"/>
      </dsp:txXfrm>
    </dsp:sp>
    <dsp:sp modelId="{BAED56B8-CEDE-4A7D-9C2A-C30036599F77}">
      <dsp:nvSpPr>
        <dsp:cNvPr id="0" name=""/>
        <dsp:cNvSpPr/>
      </dsp:nvSpPr>
      <dsp:spPr>
        <a:xfrm>
          <a:off x="2262583" y="832026"/>
          <a:ext cx="2004906" cy="796701"/>
        </a:xfrm>
        <a:prstGeom prst="rect">
          <a:avLst/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 w="25400" cap="flat" cmpd="sng" algn="ctr">
          <a:solidFill>
            <a:schemeClr val="accent3">
              <a:hueOff val="5865114"/>
              <a:satOff val="-13363"/>
              <a:lumOff val="53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i="0" u="none" strike="noStrike" kern="1200" cap="none" dirty="0" smtClean="0">
              <a:latin typeface="Calibri" panose="020F0502020204030204" pitchFamily="34" charset="0"/>
              <a:sym typeface="Arial"/>
            </a:rPr>
            <a:t>Home Services</a:t>
          </a:r>
          <a:endParaRPr lang="en-IN" sz="2200" kern="1200" dirty="0"/>
        </a:p>
      </dsp:txBody>
      <dsp:txXfrm>
        <a:off x="2262583" y="832026"/>
        <a:ext cx="2004906" cy="796701"/>
      </dsp:txXfrm>
    </dsp:sp>
    <dsp:sp modelId="{92239928-A18C-4576-8B29-31BE4E4D0862}">
      <dsp:nvSpPr>
        <dsp:cNvPr id="0" name=""/>
        <dsp:cNvSpPr/>
      </dsp:nvSpPr>
      <dsp:spPr>
        <a:xfrm>
          <a:off x="2262583" y="1628494"/>
          <a:ext cx="2004906" cy="966240"/>
        </a:xfrm>
        <a:prstGeom prst="rect">
          <a:avLst/>
        </a:prstGeom>
        <a:solidFill>
          <a:schemeClr val="accent3">
            <a:tint val="40000"/>
            <a:alpha val="90000"/>
            <a:hueOff val="6065678"/>
            <a:satOff val="-11693"/>
            <a:lumOff val="46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065678"/>
              <a:satOff val="-11693"/>
              <a:lumOff val="4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000" b="0" i="0" u="none" strike="noStrike" kern="1200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Fixed Line Telephone</a:t>
          </a:r>
          <a:endParaRPr lang="en-IN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000" b="0" i="0" u="none" strike="noStrike" kern="1200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Broadband including high speed broadband on copper and fiber</a:t>
          </a:r>
          <a:endParaRPr lang="en-IN" sz="1000" b="0" i="0" u="none" strike="noStrike" kern="1200" cap="none" dirty="0">
            <a:latin typeface="Calibri" panose="020F0502020204030204" pitchFamily="34" charset="0"/>
            <a:ea typeface="Lustria"/>
            <a:cs typeface="Lustria"/>
            <a:sym typeface="Lustria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000" b="0" i="0" u="none" strike="noStrike" kern="1200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Voice connectivity</a:t>
          </a:r>
          <a:endParaRPr lang="en-IN" sz="1000" b="0" i="0" u="none" strike="noStrike" kern="1200" cap="none" dirty="0">
            <a:latin typeface="Calibri" panose="020F0502020204030204" pitchFamily="34" charset="0"/>
            <a:ea typeface="Lustria"/>
            <a:cs typeface="Lustria"/>
            <a:sym typeface="Lustria"/>
          </a:endParaRPr>
        </a:p>
      </dsp:txBody>
      <dsp:txXfrm>
        <a:off x="2262583" y="1628494"/>
        <a:ext cx="2004906" cy="966240"/>
      </dsp:txXfrm>
    </dsp:sp>
    <dsp:sp modelId="{18286315-7479-49CE-B458-33A4B7F78493}">
      <dsp:nvSpPr>
        <dsp:cNvPr id="0" name=""/>
        <dsp:cNvSpPr/>
      </dsp:nvSpPr>
      <dsp:spPr>
        <a:xfrm>
          <a:off x="4401317" y="832026"/>
          <a:ext cx="2004906" cy="796701"/>
        </a:xfrm>
        <a:prstGeom prst="rect">
          <a:avLst/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 w="25400" cap="flat" cmpd="sng" algn="ctr">
          <a:solidFill>
            <a:schemeClr val="accent3">
              <a:hueOff val="11730229"/>
              <a:satOff val="-26725"/>
              <a:lumOff val="107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latin typeface="Calibri" panose="020F0502020204030204" pitchFamily="34" charset="0"/>
            </a:rPr>
            <a:t>Digital TV Services</a:t>
          </a:r>
          <a:endParaRPr lang="en-IN" sz="2200" kern="1200" dirty="0"/>
        </a:p>
      </dsp:txBody>
      <dsp:txXfrm>
        <a:off x="4401317" y="832026"/>
        <a:ext cx="2004906" cy="796701"/>
      </dsp:txXfrm>
    </dsp:sp>
    <dsp:sp modelId="{8B2EECB3-BBEA-45F6-BFA0-AD04E9B44CC1}">
      <dsp:nvSpPr>
        <dsp:cNvPr id="0" name=""/>
        <dsp:cNvSpPr/>
      </dsp:nvSpPr>
      <dsp:spPr>
        <a:xfrm>
          <a:off x="4401317" y="1628494"/>
          <a:ext cx="2004906" cy="966240"/>
        </a:xfrm>
        <a:prstGeom prst="rect">
          <a:avLst/>
        </a:prstGeom>
        <a:solidFill>
          <a:schemeClr val="accent3">
            <a:tint val="40000"/>
            <a:alpha val="90000"/>
            <a:hueOff val="12131356"/>
            <a:satOff val="-23385"/>
            <a:lumOff val="921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2131356"/>
              <a:satOff val="-23385"/>
              <a:lumOff val="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b="0" i="0" u="none" strike="noStrike" kern="1200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DTH platform</a:t>
          </a:r>
          <a:endParaRPr lang="en-IN" sz="1100" kern="1200" dirty="0">
            <a:latin typeface="Calibri" panose="020F050202020403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b="0" i="0" u="none" strike="noStrike" kern="1200" cap="none" dirty="0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Both Standard and HD TV services with Dolby surround sound</a:t>
          </a:r>
          <a:endParaRPr lang="en-IN" sz="1100" kern="1200" dirty="0">
            <a:latin typeface="Calibri" panose="020F0502020204030204" pitchFamily="34" charset="0"/>
          </a:endParaRPr>
        </a:p>
      </dsp:txBody>
      <dsp:txXfrm>
        <a:off x="4401317" y="1628494"/>
        <a:ext cx="2004906" cy="966240"/>
      </dsp:txXfrm>
    </dsp:sp>
    <dsp:sp modelId="{F42DA2F9-CC12-418C-AB32-A15039F70404}">
      <dsp:nvSpPr>
        <dsp:cNvPr id="0" name=""/>
        <dsp:cNvSpPr/>
      </dsp:nvSpPr>
      <dsp:spPr>
        <a:xfrm>
          <a:off x="6606795" y="832026"/>
          <a:ext cx="2004906" cy="796701"/>
        </a:xfrm>
        <a:prstGeom prst="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2540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i="0" u="none" strike="noStrike" kern="1200" cap="none" dirty="0" smtClean="0">
              <a:latin typeface="Calibri" panose="020F0502020204030204" pitchFamily="34" charset="0"/>
              <a:sym typeface="Arial"/>
            </a:rPr>
            <a:t>Airtel Business</a:t>
          </a:r>
          <a:endParaRPr lang="en-IN" sz="2200" kern="1200" dirty="0"/>
        </a:p>
      </dsp:txBody>
      <dsp:txXfrm>
        <a:off x="6606795" y="832026"/>
        <a:ext cx="2004906" cy="796701"/>
      </dsp:txXfrm>
    </dsp:sp>
    <dsp:sp modelId="{33759B0D-51E1-4249-BCF7-DDC4D3BFF390}">
      <dsp:nvSpPr>
        <dsp:cNvPr id="0" name=""/>
        <dsp:cNvSpPr/>
      </dsp:nvSpPr>
      <dsp:spPr>
        <a:xfrm>
          <a:off x="6606795" y="1628494"/>
          <a:ext cx="2004906" cy="966240"/>
        </a:xfrm>
        <a:prstGeom prst="rect">
          <a:avLst/>
        </a:prstGeom>
        <a:solidFill>
          <a:schemeClr val="accent3">
            <a:tint val="40000"/>
            <a:alpha val="90000"/>
            <a:hueOff val="18197034"/>
            <a:satOff val="-35078"/>
            <a:lumOff val="1381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8197034"/>
              <a:satOff val="-35078"/>
              <a:lumOff val="13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b="0" i="0" u="none" strike="noStrike" kern="1200" cap="none" dirty="0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Provider of ICT services to enterprises , government and small &amp; medium enterprises</a:t>
          </a:r>
          <a:endParaRPr lang="en-IN" sz="1100" kern="1200" dirty="0">
            <a:latin typeface="Calibri" panose="020F050202020403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100" b="0" i="0" u="none" strike="noStrike" kern="1200" cap="none" smtClean="0">
              <a:latin typeface="Calibri" panose="020F0502020204030204" pitchFamily="34" charset="0"/>
              <a:ea typeface="Lustria"/>
              <a:cs typeface="Lustria"/>
              <a:sym typeface="Lustria"/>
            </a:rPr>
            <a:t>Network Integration , data centres ad digital media</a:t>
          </a:r>
          <a:endParaRPr lang="en-IN" sz="1100" b="0" i="0" u="none" strike="noStrike" kern="1200" cap="none" dirty="0">
            <a:latin typeface="Calibri" panose="020F0502020204030204" pitchFamily="34" charset="0"/>
            <a:ea typeface="Lustria"/>
            <a:cs typeface="Lustria"/>
            <a:sym typeface="Lustria"/>
          </a:endParaRPr>
        </a:p>
      </dsp:txBody>
      <dsp:txXfrm>
        <a:off x="6606795" y="1628494"/>
        <a:ext cx="2004906" cy="966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79155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5994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236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2822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7139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359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7610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910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4" name="Google Shape;37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2637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085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55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457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08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291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980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9" name="Google Shape;2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7100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734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207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615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ustria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ustri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ust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ust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Lustria"/>
              <a:buNone/>
            </a:pPr>
            <a:r>
              <a:rPr lang="en-IN" sz="8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Lustria"/>
              <a:buNone/>
            </a:pPr>
            <a:r>
              <a:rPr lang="en-IN" sz="8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ust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3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6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16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9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 rot="5400000">
            <a:off x="4061302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ustr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ustria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ustr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marL="1371600" lvl="2" indent="-2908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marL="2286000" lvl="4" indent="-2819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marL="1371600" lvl="2" indent="-2908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marL="2286000" lvl="4" indent="-2819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ustria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ustria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🞚"/>
              <a:defRPr sz="18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🞚"/>
              <a:defRPr sz="14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dk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diagramDrawing" Target="../diagrams/drawing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22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1.png"/><Relationship Id="rId9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37904"/>
            <a:ext cx="12192000" cy="302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122830" y="0"/>
            <a:ext cx="11778395" cy="383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2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Scope Of M&amp;A Pitch Presentation of </a:t>
            </a:r>
            <a:r>
              <a:rPr lang="en-IN" sz="3200" b="1" u="sng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BHARTI </a:t>
            </a:r>
            <a:r>
              <a:rPr lang="en-IN" sz="3200" b="1" u="sng" dirty="0" smtClean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AIRTEL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 u="sng" dirty="0">
              <a:latin typeface="Calibri" panose="020F0502020204030204" pitchFamily="34" charset="0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Prepared by : -  </a:t>
            </a:r>
            <a:r>
              <a:rPr lang="en-IN" sz="2400" dirty="0" err="1">
                <a:latin typeface="Calibri" panose="020F0502020204030204" pitchFamily="34" charset="0"/>
                <a:ea typeface="Impact"/>
                <a:cs typeface="Impact"/>
                <a:sym typeface="Impact"/>
              </a:rPr>
              <a:t>Priyanka</a:t>
            </a: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 </a:t>
            </a:r>
            <a:r>
              <a:rPr lang="en-IN" sz="2400" dirty="0" err="1">
                <a:latin typeface="Calibri" panose="020F0502020204030204" pitchFamily="34" charset="0"/>
                <a:ea typeface="Impact"/>
                <a:cs typeface="Impact"/>
                <a:sym typeface="Impact"/>
              </a:rPr>
              <a:t>Rohra</a:t>
            </a:r>
            <a:endParaRPr sz="2400" dirty="0">
              <a:latin typeface="Calibri" panose="020F0502020204030204" pitchFamily="34" charset="0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                                   </a:t>
            </a:r>
            <a:r>
              <a:rPr lang="en-IN" sz="2400" dirty="0" err="1">
                <a:latin typeface="Calibri" panose="020F0502020204030204" pitchFamily="34" charset="0"/>
                <a:ea typeface="Impact"/>
                <a:cs typeface="Impact"/>
                <a:sym typeface="Impact"/>
              </a:rPr>
              <a:t>Kamesh</a:t>
            </a: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 </a:t>
            </a:r>
            <a:r>
              <a:rPr lang="en-IN" sz="2400" dirty="0" err="1">
                <a:latin typeface="Calibri" panose="020F0502020204030204" pitchFamily="34" charset="0"/>
                <a:ea typeface="Impact"/>
                <a:cs typeface="Impact"/>
                <a:sym typeface="Impact"/>
              </a:rPr>
              <a:t>Gurao</a:t>
            </a:r>
            <a:endParaRPr sz="2400" dirty="0">
              <a:latin typeface="Calibri" panose="020F0502020204030204" pitchFamily="34" charset="0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                                   </a:t>
            </a:r>
            <a:r>
              <a:rPr lang="en-IN" sz="2400" dirty="0" err="1">
                <a:latin typeface="Calibri" panose="020F0502020204030204" pitchFamily="34" charset="0"/>
                <a:ea typeface="Impact"/>
                <a:cs typeface="Impact"/>
                <a:sym typeface="Impact"/>
              </a:rPr>
              <a:t>Samiksha</a:t>
            </a: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 </a:t>
            </a:r>
            <a:r>
              <a:rPr lang="en-IN" sz="2400" dirty="0" err="1">
                <a:latin typeface="Calibri" panose="020F0502020204030204" pitchFamily="34" charset="0"/>
                <a:ea typeface="Impact"/>
                <a:cs typeface="Impact"/>
                <a:sym typeface="Impact"/>
              </a:rPr>
              <a:t>Revadkar</a:t>
            </a:r>
            <a:endParaRPr sz="2400" dirty="0">
              <a:latin typeface="Calibri" panose="020F0502020204030204" pitchFamily="34" charset="0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                                   </a:t>
            </a:r>
            <a:r>
              <a:rPr lang="en-IN" sz="2400" dirty="0" err="1">
                <a:latin typeface="Calibri" panose="020F0502020204030204" pitchFamily="34" charset="0"/>
                <a:ea typeface="Impact"/>
                <a:cs typeface="Impact"/>
                <a:sym typeface="Impact"/>
              </a:rPr>
              <a:t>Pooja</a:t>
            </a: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 </a:t>
            </a:r>
            <a:r>
              <a:rPr lang="en-IN" sz="2400" dirty="0" err="1">
                <a:latin typeface="Calibri" panose="020F0502020204030204" pitchFamily="34" charset="0"/>
                <a:ea typeface="Impact"/>
                <a:cs typeface="Impact"/>
                <a:sym typeface="Impact"/>
              </a:rPr>
              <a:t>Mehto</a:t>
            </a:r>
            <a:endParaRPr sz="2400" dirty="0">
              <a:latin typeface="Calibri" panose="020F0502020204030204" pitchFamily="34" charset="0"/>
              <a:ea typeface="Impact"/>
              <a:cs typeface="Impact"/>
              <a:sym typeface="Impac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                                   Sri </a:t>
            </a:r>
            <a:r>
              <a:rPr lang="en-IN" sz="2400" dirty="0" err="1">
                <a:latin typeface="Calibri" panose="020F0502020204030204" pitchFamily="34" charset="0"/>
                <a:ea typeface="Impact"/>
                <a:cs typeface="Impact"/>
                <a:sym typeface="Impact"/>
              </a:rPr>
              <a:t>Bharath</a:t>
            </a:r>
            <a:r>
              <a:rPr lang="en-IN" sz="2400" dirty="0">
                <a:latin typeface="Calibri" panose="020F0502020204030204" pitchFamily="34" charset="0"/>
                <a:ea typeface="Impact"/>
                <a:cs typeface="Impact"/>
                <a:sym typeface="Impact"/>
              </a:rPr>
              <a:t> Vasa</a:t>
            </a:r>
            <a:endParaRPr sz="2400" dirty="0">
              <a:latin typeface="Calibri" panose="020F0502020204030204" pitchFamily="34" charset="0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Google Shape;312;p28"/>
          <p:cNvGraphicFramePr/>
          <p:nvPr>
            <p:extLst>
              <p:ext uri="{D42A27DB-BD31-4B8C-83A1-F6EECF244321}">
                <p14:modId xmlns:p14="http://schemas.microsoft.com/office/powerpoint/2010/main" val="1828860645"/>
              </p:ext>
            </p:extLst>
          </p:nvPr>
        </p:nvGraphicFramePr>
        <p:xfrm>
          <a:off x="5486398" y="4696889"/>
          <a:ext cx="6045151" cy="1785797"/>
        </p:xfrm>
        <a:graphic>
          <a:graphicData uri="http://schemas.openxmlformats.org/drawingml/2006/table">
            <a:tbl>
              <a:tblPr>
                <a:noFill/>
                <a:tableStyleId>{BA0DE9F5-D1EB-4DAB-AD51-BB8A3BC3A1F4}</a:tableStyleId>
              </a:tblPr>
              <a:tblGrid>
                <a:gridCol w="1642875"/>
                <a:gridCol w="1100569"/>
                <a:gridCol w="1100569"/>
                <a:gridCol w="1100569"/>
                <a:gridCol w="1100569"/>
              </a:tblGrid>
              <a:tr h="502392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Calibri" panose="020F0502020204030204" pitchFamily="34" charset="0"/>
                        </a:rPr>
                        <a:t> </a:t>
                      </a:r>
                      <a:endParaRPr sz="1400" b="1" u="none" strike="noStrike" cap="none" dirty="0">
                        <a:latin typeface="Calibri" panose="020F0502020204030204" pitchFamily="34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Calibri" panose="020F0502020204030204" pitchFamily="34" charset="0"/>
                        </a:rPr>
                        <a:t>Company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Calibri" panose="020F0502020204030204" pitchFamily="34" charset="0"/>
                        </a:rPr>
                        <a:t>Op </a:t>
                      </a:r>
                      <a:endParaRPr sz="1400" b="1" u="none" strike="noStrike" cap="none" dirty="0">
                        <a:latin typeface="Calibri" panose="020F0502020204030204" pitchFamily="34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Calibri" panose="020F0502020204030204" pitchFamily="34" charset="0"/>
                        </a:rPr>
                        <a:t>Margin (%)</a:t>
                      </a:r>
                      <a:endParaRPr sz="1400" b="1" i="0" u="none" strike="noStrike" cap="none" dirty="0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Calibri" panose="020F0502020204030204" pitchFamily="34" charset="0"/>
                        </a:rPr>
                        <a:t>Net </a:t>
                      </a:r>
                      <a:endParaRPr sz="1400" b="1" u="none" strike="noStrike" cap="none" dirty="0">
                        <a:latin typeface="Calibri" panose="020F0502020204030204" pitchFamily="34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Calibri" panose="020F0502020204030204" pitchFamily="34" charset="0"/>
                        </a:rPr>
                        <a:t>Margin (%)</a:t>
                      </a:r>
                      <a:endParaRPr sz="1400" b="1" i="0" u="none" strike="noStrike" cap="none" dirty="0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66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Calibri" panose="020F0502020204030204" pitchFamily="34" charset="0"/>
                        </a:rPr>
                        <a:t>Mar-20</a:t>
                      </a:r>
                      <a:endParaRPr sz="1400" b="1" i="0" u="none" strike="noStrike" cap="none">
                        <a:solidFill>
                          <a:srgbClr val="20202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Calibri" panose="020F0502020204030204" pitchFamily="34" charset="0"/>
                        </a:rPr>
                        <a:t>Mar-19</a:t>
                      </a:r>
                      <a:endParaRPr sz="1400" b="1" i="0" u="none" strike="noStrike" cap="none" dirty="0">
                        <a:solidFill>
                          <a:srgbClr val="20202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Calibri" panose="020F0502020204030204" pitchFamily="34" charset="0"/>
                        </a:rPr>
                        <a:t>Mar-20</a:t>
                      </a:r>
                      <a:endParaRPr sz="1400" b="1" i="0" u="none" strike="noStrike" cap="none">
                        <a:solidFill>
                          <a:srgbClr val="20202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Calibri" panose="020F0502020204030204" pitchFamily="34" charset="0"/>
                        </a:rPr>
                        <a:t>Mar-19</a:t>
                      </a:r>
                      <a:endParaRPr sz="1400" b="1" i="0" u="none" strike="noStrike" cap="none" dirty="0">
                        <a:solidFill>
                          <a:srgbClr val="20202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</a:tr>
              <a:tr h="2566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Calibri" panose="020F0502020204030204" pitchFamily="34" charset="0"/>
                        </a:rPr>
                        <a:t>Bharti Airtel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Calibri" panose="020F0502020204030204" pitchFamily="34" charset="0"/>
                        </a:rPr>
                        <a:t>12.25%</a:t>
                      </a:r>
                      <a:endParaRPr sz="1400" b="0" i="0" u="none" strike="noStrike" cap="none" dirty="0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6.93%</a:t>
                      </a:r>
                      <a:endParaRPr sz="1400" b="0" i="0" u="none" strike="noStrike" cap="none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-35.77%</a:t>
                      </a:r>
                      <a:endParaRPr sz="1400" b="0" i="0" u="none" strike="noStrike" cap="none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1.64%</a:t>
                      </a:r>
                      <a:endParaRPr sz="1400" b="0" i="0" u="none" strike="noStrike" cap="none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</a:tr>
              <a:tr h="2566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JIO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13.40%</a:t>
                      </a:r>
                      <a:endParaRPr sz="1400" b="0" i="0" u="none" strike="noStrike" cap="none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Calibri" panose="020F0502020204030204" pitchFamily="34" charset="0"/>
                        </a:rPr>
                        <a:t>12.58%</a:t>
                      </a:r>
                      <a:endParaRPr sz="1400" b="0" i="0" u="none" strike="noStrike" cap="none" dirty="0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Calibri" panose="020F0502020204030204" pitchFamily="34" charset="0"/>
                        </a:rPr>
                        <a:t>6.66%</a:t>
                      </a:r>
                      <a:endParaRPr sz="1400" b="0" i="0" u="none" strike="noStrike" cap="none" dirty="0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Calibri" panose="020F0502020204030204" pitchFamily="34" charset="0"/>
                        </a:rPr>
                        <a:t>6.98%</a:t>
                      </a:r>
                      <a:endParaRPr sz="1400" b="0" i="0" u="none" strike="noStrike" cap="none" dirty="0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</a:tr>
              <a:tr h="2566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Calibri" panose="020F0502020204030204" pitchFamily="34" charset="0"/>
                        </a:rPr>
                        <a:t>Vodafone Idea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-18.69%</a:t>
                      </a:r>
                      <a:endParaRPr sz="1400" b="0" i="0" u="none" strike="noStrike" cap="none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-26.31%</a:t>
                      </a:r>
                      <a:endParaRPr sz="1400" b="0" i="0" u="none" strike="noStrike" cap="none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-165.11%</a:t>
                      </a:r>
                      <a:endParaRPr sz="1400" b="0" i="0" u="none" strike="noStrike" cap="none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Calibri" panose="020F0502020204030204" pitchFamily="34" charset="0"/>
                        </a:rPr>
                        <a:t>-39.90%</a:t>
                      </a:r>
                      <a:endParaRPr sz="1400" b="0" i="0" u="none" strike="noStrike" cap="none" dirty="0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</a:tr>
              <a:tr h="2566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MTNL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-107.86%</a:t>
                      </a:r>
                      <a:endParaRPr sz="1400" b="0" i="0" u="none" strike="noStrike" cap="none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Calibri" panose="020F0502020204030204" pitchFamily="34" charset="0"/>
                        </a:rPr>
                        <a:t>-80.72%</a:t>
                      </a:r>
                      <a:endParaRPr sz="1400" b="0" i="0" u="none" strike="noStrike" cap="none" dirty="0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Calibri" panose="020F0502020204030204" pitchFamily="34" charset="0"/>
                        </a:rPr>
                        <a:t>-227.52%</a:t>
                      </a:r>
                      <a:endParaRPr sz="1400" b="0" i="0" u="none" strike="noStrike" cap="none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Calibri" panose="020F0502020204030204" pitchFamily="34" charset="0"/>
                        </a:rPr>
                        <a:t>-162.43%</a:t>
                      </a:r>
                      <a:endParaRPr sz="1400" b="0" i="0" u="none" strike="noStrike" cap="none" dirty="0">
                        <a:solidFill>
                          <a:srgbClr val="333333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314" name="Google Shape;314;p28"/>
          <p:cNvSpPr txBox="1"/>
          <p:nvPr/>
        </p:nvSpPr>
        <p:spPr>
          <a:xfrm>
            <a:off x="3657810" y="112542"/>
            <a:ext cx="402336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Competitor Analysis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1777148" y="4775877"/>
            <a:ext cx="2560320" cy="1392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E5D5"/>
              </a:gs>
              <a:gs pos="100000">
                <a:srgbClr val="F4B273"/>
              </a:gs>
            </a:gsLst>
            <a:lin ang="5400000" scaled="0"/>
          </a:gradFill>
          <a:ln w="9525" cap="rnd" cmpd="sng">
            <a:solidFill>
              <a:srgbClr val="E79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Best OP Margins &amp; Net Profit Margins among Peers</a:t>
            </a:r>
            <a:endParaRPr sz="2000" b="1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342490"/>
              </p:ext>
            </p:extLst>
          </p:nvPr>
        </p:nvGraphicFramePr>
        <p:xfrm>
          <a:off x="506438" y="957768"/>
          <a:ext cx="11380762" cy="3526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1" name="Google Shape;321;p29"/>
          <p:cNvGraphicFramePr/>
          <p:nvPr>
            <p:extLst>
              <p:ext uri="{D42A27DB-BD31-4B8C-83A1-F6EECF244321}">
                <p14:modId xmlns:p14="http://schemas.microsoft.com/office/powerpoint/2010/main" val="1729980681"/>
              </p:ext>
            </p:extLst>
          </p:nvPr>
        </p:nvGraphicFramePr>
        <p:xfrm>
          <a:off x="6105378" y="1153550"/>
          <a:ext cx="5852160" cy="4107766"/>
        </p:xfrm>
        <a:graphic>
          <a:graphicData uri="http://schemas.openxmlformats.org/drawingml/2006/table">
            <a:tbl>
              <a:tblPr bandRow="1">
                <a:noFill/>
                <a:tableStyleId>{8422CBA8-B563-41EA-AA53-2320A6D79CD1}</a:tableStyleId>
              </a:tblPr>
              <a:tblGrid>
                <a:gridCol w="1800469"/>
                <a:gridCol w="2015912"/>
                <a:gridCol w="2035779"/>
              </a:tblGrid>
              <a:tr h="6216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Operators</a:t>
                      </a:r>
                      <a:endParaRPr sz="2000" b="1" i="0" u="none" strike="noStrike" cap="none" dirty="0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Subscribers in Millions</a:t>
                      </a:r>
                      <a:endParaRPr sz="2000" b="1" i="0" u="none" strike="noStrike" cap="none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Market Share (Mar’20)</a:t>
                      </a:r>
                      <a:endParaRPr sz="2000" b="1" i="0" u="none" strike="noStrike" cap="none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JIO</a:t>
                      </a:r>
                      <a:endParaRPr sz="2000" b="0" i="0" u="none" strike="noStrike" cap="none" dirty="0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387.5</a:t>
                      </a:r>
                      <a:endParaRPr sz="2000" b="0" i="0" u="none" strike="noStrike" cap="none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33.60%</a:t>
                      </a:r>
                      <a:endParaRPr sz="2000" b="0" i="0" u="none" strike="noStrike" cap="none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Airtel</a:t>
                      </a:r>
                      <a:endParaRPr sz="2000" b="0" i="0" u="none" strike="noStrike" cap="none" dirty="0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327.8</a:t>
                      </a:r>
                      <a:endParaRPr sz="2000" b="0" i="0" u="none" strike="noStrike" cap="none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28.40%</a:t>
                      </a:r>
                      <a:endParaRPr sz="2000" b="0" i="0" u="none" strike="noStrike" cap="none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Vodafone-Idea</a:t>
                      </a:r>
                      <a:endParaRPr sz="2000" b="0" i="0" u="none" strike="noStrike" cap="none" dirty="0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319.1</a:t>
                      </a:r>
                      <a:endParaRPr sz="2000" b="0" i="0" u="none" strike="noStrike" cap="none" dirty="0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27.60%</a:t>
                      </a:r>
                      <a:endParaRPr sz="2000" b="0" i="0" u="none" strike="noStrike" cap="none" dirty="0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BSNL</a:t>
                      </a:r>
                      <a:endParaRPr sz="2000" b="0" i="0" u="none" strike="noStrike" cap="none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119.7</a:t>
                      </a:r>
                      <a:endParaRPr sz="2000" b="0" i="0" u="none" strike="noStrike" cap="none" dirty="0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10.40%</a:t>
                      </a:r>
                      <a:endParaRPr sz="2000" b="0" i="0" u="none" strike="noStrike" cap="none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9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Total</a:t>
                      </a:r>
                      <a:endParaRPr sz="2000" b="0" i="0" u="none" strike="noStrike" cap="none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1154.1</a:t>
                      </a:r>
                      <a:endParaRPr sz="2000" b="0" i="0" u="none" strike="noStrike" cap="none" dirty="0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100.00%</a:t>
                      </a:r>
                      <a:endParaRPr sz="2000" b="0" i="0" u="none" strike="noStrike" cap="none" dirty="0">
                        <a:solidFill>
                          <a:srgbClr val="222222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22" name="Google Shape;322;p29"/>
          <p:cNvSpPr txBox="1"/>
          <p:nvPr/>
        </p:nvSpPr>
        <p:spPr>
          <a:xfrm>
            <a:off x="661181" y="5641144"/>
            <a:ext cx="1118381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Bharti Airtel, owned by </a:t>
            </a:r>
            <a:r>
              <a:rPr lang="en-IN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Sunil Bharti Mittal is the second largest telecom company in India with a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28.4% market share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327 Million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subscribers.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195754" y="196948"/>
            <a:ext cx="9129932" cy="461665"/>
          </a:xfrm>
          <a:prstGeom prst="rect">
            <a:avLst/>
          </a:prstGeom>
          <a:gradFill>
            <a:gsLst>
              <a:gs pos="0">
                <a:srgbClr val="E9C24F"/>
              </a:gs>
              <a:gs pos="100000">
                <a:srgbClr val="C8A220"/>
              </a:gs>
            </a:gsLst>
            <a:lin ang="5400000" scaled="0"/>
          </a:gra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OPERATOR WISE MARKET SHARE TELCOM COMPANIES (MARCH 2020)</a:t>
            </a: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413186"/>
              </p:ext>
            </p:extLst>
          </p:nvPr>
        </p:nvGraphicFramePr>
        <p:xfrm>
          <a:off x="196950" y="1125416"/>
          <a:ext cx="5880294" cy="4110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853" y="1111615"/>
            <a:ext cx="10419007" cy="4185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734096" y="321972"/>
            <a:ext cx="9994005" cy="523220"/>
          </a:xfrm>
          <a:prstGeom prst="rect">
            <a:avLst/>
          </a:prstGeom>
          <a:gradFill>
            <a:gsLst>
              <a:gs pos="0">
                <a:srgbClr val="E9C24F"/>
              </a:gs>
              <a:gs pos="100000">
                <a:srgbClr val="C8A220"/>
              </a:gs>
            </a:gsLst>
            <a:lin ang="5400000" scaled="0"/>
          </a:gra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Threat from Competition - Visitor Location Register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425003" y="5563673"/>
            <a:ext cx="114621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Bharti Airtel has the maximum proportion (96.18%) of its active wireless subscribers (VLR) as against its total wireless subscribers (HLR) on the date of peak VLR in the month of Mar-20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31"/>
          <p:cNvGraphicFramePr/>
          <p:nvPr>
            <p:extLst>
              <p:ext uri="{D42A27DB-BD31-4B8C-83A1-F6EECF244321}">
                <p14:modId xmlns:p14="http://schemas.microsoft.com/office/powerpoint/2010/main" val="694646876"/>
              </p:ext>
            </p:extLst>
          </p:nvPr>
        </p:nvGraphicFramePr>
        <p:xfrm>
          <a:off x="425003" y="4288664"/>
          <a:ext cx="10805350" cy="2215175"/>
        </p:xfrm>
        <a:graphic>
          <a:graphicData uri="http://schemas.openxmlformats.org/drawingml/2006/table">
            <a:tbl>
              <a:tblPr>
                <a:noFill/>
                <a:tableStyleId>{8422CBA8-B563-41EA-AA53-2320A6D79CD1}</a:tableStyleId>
              </a:tblPr>
              <a:tblGrid>
                <a:gridCol w="3190850"/>
                <a:gridCol w="1522900"/>
                <a:gridCol w="1522900"/>
                <a:gridCol w="1522900"/>
                <a:gridCol w="1522900"/>
                <a:gridCol w="1522900"/>
              </a:tblGrid>
              <a:tr h="56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b="1" u="none" strike="noStrike" cap="none" dirty="0">
                          <a:latin typeface="Calibri" panose="020F0502020204030204" pitchFamily="34" charset="0"/>
                        </a:rPr>
                        <a:t>Operating Highlights</a:t>
                      </a:r>
                      <a:endParaRPr sz="24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solidFill>
                      <a:srgbClr val="DD7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b="1" u="none" strike="noStrike" cap="none">
                          <a:latin typeface="Calibri" panose="020F0502020204030204" pitchFamily="34" charset="0"/>
                        </a:rPr>
                        <a:t>2019</a:t>
                      </a:r>
                      <a:endParaRPr sz="24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solidFill>
                      <a:srgbClr val="DD7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b="1" u="none" strike="noStrike" cap="none">
                          <a:latin typeface="Calibri" panose="020F0502020204030204" pitchFamily="34" charset="0"/>
                        </a:rPr>
                        <a:t>2018</a:t>
                      </a:r>
                      <a:endParaRPr sz="24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solidFill>
                      <a:srgbClr val="DD7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b="1" u="none" strike="noStrike" cap="none">
                          <a:latin typeface="Calibri" panose="020F0502020204030204" pitchFamily="34" charset="0"/>
                        </a:rPr>
                        <a:t>2017</a:t>
                      </a:r>
                      <a:endParaRPr sz="24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solidFill>
                      <a:srgbClr val="DD7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b="1" u="none" strike="noStrike" cap="none">
                          <a:latin typeface="Calibri" panose="020F0502020204030204" pitchFamily="34" charset="0"/>
                        </a:rPr>
                        <a:t>2016</a:t>
                      </a:r>
                      <a:endParaRPr sz="24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solidFill>
                      <a:srgbClr val="DD7E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b="1" u="none" strike="noStrike" cap="none">
                          <a:latin typeface="Calibri" panose="020F0502020204030204" pitchFamily="34" charset="0"/>
                        </a:rPr>
                        <a:t>2015</a:t>
                      </a:r>
                      <a:endParaRPr sz="2400" b="1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solidFill>
                      <a:srgbClr val="DD7E0E"/>
                    </a:solidFill>
                  </a:tcPr>
                </a:tc>
              </a:tr>
              <a:tr h="41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Mobile Services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3,84,078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3,95,722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3,55,673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3,42,040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3,10,884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</a:tr>
              <a:tr h="41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Homes Services*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2,270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2,172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2,129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1,949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1,679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</a:tr>
              <a:tr h="41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Digital TV Services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15,392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14,168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12,815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11,725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10,073</a:t>
                      </a:r>
                      <a:endParaRPr sz="2000" b="0" i="0" u="none" strike="noStrike" cap="none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</a:tr>
              <a:tr h="41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>
                          <a:latin typeface="Calibri" panose="020F0502020204030204" pitchFamily="34" charset="0"/>
                        </a:rPr>
                        <a:t>Airtel Business*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1,904</a:t>
                      </a:r>
                      <a:endParaRPr sz="2000" b="0" i="0" u="none" strike="noStrike" cap="none" dirty="0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1,760</a:t>
                      </a:r>
                      <a:endParaRPr sz="2000" b="0" i="0" u="none" strike="noStrike" cap="none" dirty="0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1,736</a:t>
                      </a:r>
                      <a:endParaRPr sz="2000" b="0" i="0" u="none" strike="noStrike" cap="none" dirty="0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1,714</a:t>
                      </a:r>
                      <a:endParaRPr sz="2000" b="0" i="0" u="none" strike="noStrike" cap="none" dirty="0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strike="noStrike" cap="none" dirty="0">
                          <a:latin typeface="Calibri" panose="020F0502020204030204" pitchFamily="34" charset="0"/>
                        </a:rPr>
                        <a:t>1,732</a:t>
                      </a:r>
                      <a:endParaRPr sz="2000" b="0" i="0" u="none" strike="noStrike" cap="none" dirty="0">
                        <a:solidFill>
                          <a:srgbClr val="58595B"/>
                        </a:solidFill>
                        <a:latin typeface="Calibri" panose="020F0502020204030204" pitchFamily="34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2624133"/>
              </p:ext>
            </p:extLst>
          </p:nvPr>
        </p:nvGraphicFramePr>
        <p:xfrm>
          <a:off x="436344" y="-1"/>
          <a:ext cx="10782116" cy="4176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736771"/>
              </p:ext>
            </p:extLst>
          </p:nvPr>
        </p:nvGraphicFramePr>
        <p:xfrm>
          <a:off x="177728" y="288685"/>
          <a:ext cx="5950117" cy="3203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859785"/>
              </p:ext>
            </p:extLst>
          </p:nvPr>
        </p:nvGraphicFramePr>
        <p:xfrm>
          <a:off x="6387153" y="275558"/>
          <a:ext cx="5609229" cy="324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077003"/>
              </p:ext>
            </p:extLst>
          </p:nvPr>
        </p:nvGraphicFramePr>
        <p:xfrm>
          <a:off x="193183" y="3773509"/>
          <a:ext cx="5975605" cy="2910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7615374"/>
              </p:ext>
            </p:extLst>
          </p:nvPr>
        </p:nvGraphicFramePr>
        <p:xfrm>
          <a:off x="6387152" y="3739488"/>
          <a:ext cx="5595583" cy="2947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/>
        </p:nvSpPr>
        <p:spPr>
          <a:xfrm>
            <a:off x="-1" y="0"/>
            <a:ext cx="2811439" cy="349500"/>
          </a:xfrm>
          <a:prstGeom prst="rect">
            <a:avLst/>
          </a:prstGeom>
          <a:gradFill>
            <a:gsLst>
              <a:gs pos="0">
                <a:srgbClr val="D6A2B4"/>
              </a:gs>
              <a:gs pos="100000">
                <a:srgbClr val="BA748C"/>
              </a:gs>
            </a:gsLst>
            <a:lin ang="5400000" scaled="0"/>
          </a:gra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LONG TERM BORROWINGS 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sym typeface="Arial"/>
            </a:endParaRPr>
          </a:p>
        </p:txBody>
      </p:sp>
      <p:pic>
        <p:nvPicPr>
          <p:cNvPr id="363" name="Google Shape;36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9500"/>
            <a:ext cx="3529025" cy="170391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/>
        </p:nvSpPr>
        <p:spPr>
          <a:xfrm>
            <a:off x="3882549" y="11206"/>
            <a:ext cx="2095169" cy="333032"/>
          </a:xfrm>
          <a:prstGeom prst="rect">
            <a:avLst/>
          </a:prstGeom>
          <a:gradFill>
            <a:gsLst>
              <a:gs pos="0">
                <a:srgbClr val="E9C24F"/>
              </a:gs>
              <a:gs pos="100000">
                <a:srgbClr val="C8A220"/>
              </a:gs>
            </a:gsLst>
            <a:lin ang="5400000" scaled="0"/>
          </a:gra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ASSETS</a:t>
            </a:r>
            <a:endParaRPr sz="18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3952" y="349500"/>
            <a:ext cx="3871273" cy="170391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5"/>
          <p:cNvSpPr txBox="1"/>
          <p:nvPr/>
        </p:nvSpPr>
        <p:spPr>
          <a:xfrm>
            <a:off x="1941342" y="2391706"/>
            <a:ext cx="3010758" cy="474324"/>
          </a:xfrm>
          <a:prstGeom prst="rect">
            <a:avLst/>
          </a:prstGeom>
          <a:gradFill>
            <a:gsLst>
              <a:gs pos="0">
                <a:srgbClr val="90A9C9"/>
              </a:gs>
              <a:gs pos="100000">
                <a:srgbClr val="6686AD"/>
              </a:gs>
            </a:gsLst>
            <a:lin ang="5400000" scaled="0"/>
          </a:gra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OPERATING PROFIT/ EBITDA</a:t>
            </a:r>
            <a:endParaRPr sz="1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sym typeface="Arial"/>
            </a:endParaRPr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9200" y="2199475"/>
            <a:ext cx="4128448" cy="15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5"/>
          <p:cNvSpPr txBox="1"/>
          <p:nvPr/>
        </p:nvSpPr>
        <p:spPr>
          <a:xfrm>
            <a:off x="7771667" y="0"/>
            <a:ext cx="2450506" cy="344238"/>
          </a:xfrm>
          <a:prstGeom prst="rect">
            <a:avLst/>
          </a:prstGeom>
          <a:gradFill>
            <a:gsLst>
              <a:gs pos="0">
                <a:srgbClr val="B0BEA0"/>
              </a:gs>
              <a:gs pos="100000">
                <a:srgbClr val="8D9F78"/>
              </a:gs>
            </a:gsLst>
            <a:lin ang="5400000" scaled="0"/>
          </a:gra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NET PROFIT/PAT</a:t>
            </a:r>
            <a:endParaRPr sz="18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</p:txBody>
      </p:sp>
      <p:pic>
        <p:nvPicPr>
          <p:cNvPr id="369" name="Google Shape;36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5451" y="349501"/>
            <a:ext cx="4176215" cy="17039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5"/>
          <p:cNvSpPr txBox="1"/>
          <p:nvPr/>
        </p:nvSpPr>
        <p:spPr>
          <a:xfrm>
            <a:off x="0" y="3204324"/>
            <a:ext cx="3882550" cy="5135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5400000" rotWithShape="0">
              <a:srgbClr val="000000">
                <a:alpha val="7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1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CASH FLOW POSITION IN LAST 5 YEARS</a:t>
            </a:r>
            <a:endParaRPr sz="18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</p:txBody>
      </p:sp>
      <p:graphicFrame>
        <p:nvGraphicFramePr>
          <p:cNvPr id="371" name="Google Shape;371;p35"/>
          <p:cNvGraphicFramePr/>
          <p:nvPr>
            <p:extLst>
              <p:ext uri="{D42A27DB-BD31-4B8C-83A1-F6EECF244321}">
                <p14:modId xmlns:p14="http://schemas.microsoft.com/office/powerpoint/2010/main" val="1195018656"/>
              </p:ext>
            </p:extLst>
          </p:nvPr>
        </p:nvGraphicFramePr>
        <p:xfrm>
          <a:off x="2" y="3817682"/>
          <a:ext cx="12168001" cy="3200480"/>
        </p:xfrm>
        <a:graphic>
          <a:graphicData uri="http://schemas.openxmlformats.org/drawingml/2006/table">
            <a:tbl>
              <a:tblPr firstRow="1" bandRow="1">
                <a:noFill/>
                <a:tableStyleId>{A76A544D-8849-41E2-8676-D7002E5DCFE4}</a:tableStyleId>
              </a:tblPr>
              <a:tblGrid>
                <a:gridCol w="3690961"/>
                <a:gridCol w="1695408"/>
                <a:gridCol w="1695408"/>
                <a:gridCol w="1695408"/>
                <a:gridCol w="1695408"/>
                <a:gridCol w="1695408"/>
              </a:tblGrid>
              <a:tr h="60805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 dirty="0"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PARTICULARS</a:t>
                      </a:r>
                      <a:endParaRPr sz="1800" b="1" u="none" strike="noStrike" cap="none" dirty="0">
                        <a:solidFill>
                          <a:srgbClr val="0078FF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 2016</a:t>
                      </a:r>
                      <a:endParaRPr sz="1800" b="1" u="none" strike="noStrike" cap="none">
                        <a:solidFill>
                          <a:srgbClr val="0078FF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 2017</a:t>
                      </a:r>
                      <a:endParaRPr sz="1800" b="1" u="none" strike="noStrike" cap="none">
                        <a:solidFill>
                          <a:srgbClr val="0078FF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 2018</a:t>
                      </a:r>
                      <a:endParaRPr sz="1800" b="1" u="none" strike="noStrike" cap="none">
                        <a:solidFill>
                          <a:srgbClr val="0078FF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 2019</a:t>
                      </a:r>
                      <a:endParaRPr sz="1800" b="1" u="none" strike="noStrike" cap="none">
                        <a:solidFill>
                          <a:srgbClr val="0078FF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 2020</a:t>
                      </a:r>
                      <a:endParaRPr sz="1800" b="1" u="none" strike="noStrike" cap="none">
                        <a:solidFill>
                          <a:srgbClr val="0078FF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b"/>
                </a:tc>
              </a:tr>
              <a:tr h="3474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Profit Before Tax 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10,254.20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-8,509.50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-681.20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-5,243.90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-51,020.90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</a:tr>
              <a:tr h="3474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Working Capital Changes 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53.80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-81.60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-2,679.30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-3,477.90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-16,403.80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</a:tr>
              <a:tr h="3474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Tax Paid 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-2,179.70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-1,443.90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-240.40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948.20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-309.20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</a:tr>
              <a:tr h="3474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Operating Cash Flow 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19,449.90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21,165.50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15,954.30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10,812.10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4,026.40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</a:tr>
              <a:tr h="3474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Investing Cash Flow 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-21,989.30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-24,283.20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-17,210.80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-20,455.90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-22,271.50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</a:tr>
              <a:tr h="3474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Financing Cash Flow 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1,898.40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3,455.70</a:t>
                      </a:r>
                      <a:endParaRPr sz="1800" u="none" strike="noStrike" cap="none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1,636.90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9,397.60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21,114.10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</a:tr>
              <a:tr h="3474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Net Cash Flow 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-641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338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380.40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-246.20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2,869</a:t>
                      </a:r>
                      <a:endParaRPr sz="1800" u="none" strike="noStrike" cap="none" dirty="0">
                        <a:latin typeface="Calibri" panose="020F0502020204030204" pitchFamily="34" charset="0"/>
                      </a:endParaRPr>
                    </a:p>
                  </a:txBody>
                  <a:tcPr marL="91450" marR="91450" marT="45725" marB="45725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350" y="0"/>
            <a:ext cx="11867024" cy="284790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1811347" y="186593"/>
            <a:ext cx="7794887" cy="461665"/>
          </a:xfrm>
          <a:prstGeom prst="rect">
            <a:avLst/>
          </a:prstGeom>
          <a:gradFill>
            <a:gsLst>
              <a:gs pos="0">
                <a:srgbClr val="F3AF65"/>
              </a:gs>
              <a:gs pos="100000">
                <a:srgbClr val="E38E28"/>
              </a:gs>
            </a:gsLst>
            <a:lin ang="5400000" scaled="0"/>
          </a:gra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Market Share Price of Bharti Airtel Over 5 Years</a:t>
            </a:r>
            <a:endParaRPr sz="28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09850" y="3034499"/>
            <a:ext cx="3700200" cy="47990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38100" dir="5400000" rotWithShape="0">
              <a:srgbClr val="000000">
                <a:alpha val="7451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KEY FINANCIAL RATIOS</a:t>
            </a:r>
            <a:endParaRPr sz="28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</p:txBody>
      </p:sp>
      <p:graphicFrame>
        <p:nvGraphicFramePr>
          <p:cNvPr id="379" name="Google Shape;379;p36"/>
          <p:cNvGraphicFramePr/>
          <p:nvPr>
            <p:extLst>
              <p:ext uri="{D42A27DB-BD31-4B8C-83A1-F6EECF244321}">
                <p14:modId xmlns:p14="http://schemas.microsoft.com/office/powerpoint/2010/main" val="1970139326"/>
              </p:ext>
            </p:extLst>
          </p:nvPr>
        </p:nvGraphicFramePr>
        <p:xfrm>
          <a:off x="177350" y="3566160"/>
          <a:ext cx="11759792" cy="3291840"/>
        </p:xfrm>
        <a:graphic>
          <a:graphicData uri="http://schemas.openxmlformats.org/drawingml/2006/table">
            <a:tbl>
              <a:tblPr firstRow="1" bandRow="1">
                <a:noFill/>
                <a:tableStyleId>{8422CBA8-B563-41EA-AA53-2320A6D79CD1}</a:tableStyleId>
              </a:tblPr>
              <a:tblGrid>
                <a:gridCol w="3113711"/>
                <a:gridCol w="1255594"/>
                <a:gridCol w="1485655"/>
                <a:gridCol w="1487606"/>
                <a:gridCol w="1555845"/>
                <a:gridCol w="1448613"/>
                <a:gridCol w="1412768"/>
              </a:tblGrid>
              <a:tr h="349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Mar'15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Mar'16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Mar'17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Mar'18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Mar'19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Mar'20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</a:tr>
              <a:tr h="3787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ROE %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14.93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8.69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1.69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0.43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 panose="020F0502020204030204" pitchFamily="34" charset="0"/>
                        </a:rPr>
                        <a:t>-3.85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solidFill>
                            <a:schemeClr val="dk1"/>
                          </a:solidFill>
                          <a:latin typeface="Calibri" panose="020F0502020204030204" pitchFamily="34" charset="0"/>
                        </a:rPr>
                        <a:t>-7.33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</a:tr>
              <a:tr h="5018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b="1" u="none" strike="noStrike" cap="none" dirty="0">
                          <a:latin typeface="Calibri" panose="020F0502020204030204" pitchFamily="34" charset="0"/>
                        </a:rPr>
                        <a:t>Operating Profit Margin %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35.19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37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38.04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33.18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21.81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37.07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4722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Net Profit Margin %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19.5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13.69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2.89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0.82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-7.81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-13.48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</a:tr>
              <a:tr h="4128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Debt to Equity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0.28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0.41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0.6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0.64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0.85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0.81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4722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Working Capital Days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221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155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119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171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248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381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</a:tr>
              <a:tr h="7048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b="1" u="none" strike="noStrike" cap="none">
                          <a:latin typeface="Calibri" panose="020F0502020204030204" pitchFamily="34" charset="0"/>
                        </a:rPr>
                        <a:t>Cash Conversion Cycle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>
                          <a:latin typeface="Calibri" panose="020F0502020204030204" pitchFamily="34" charset="0"/>
                        </a:rPr>
                        <a:t>-50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-59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-85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-105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-107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1800" u="none" strike="noStrike" cap="none" dirty="0">
                          <a:latin typeface="Calibri" panose="020F0502020204030204" pitchFamily="34" charset="0"/>
                        </a:rPr>
                        <a:t>-108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C00000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89396" y="1841677"/>
          <a:ext cx="10998558" cy="41341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21211"/>
                <a:gridCol w="3148236"/>
                <a:gridCol w="4729111"/>
              </a:tblGrid>
              <a:tr h="5530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1996</a:t>
                      </a:r>
                      <a:endParaRPr lang="en-IN" sz="2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  <a:endParaRPr lang="en-IN" sz="2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15929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Single Circle Operator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Company Profile</a:t>
                      </a:r>
                      <a:endParaRPr lang="en-IN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Largest integrated private telecom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 &lt; 25k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Customers</a:t>
                      </a:r>
                      <a:endParaRPr lang="en-IN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IN" sz="2400" b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403 </a:t>
                      </a:r>
                      <a:r>
                        <a:rPr lang="en-IN" sz="2400" b="0" u="none" strike="noStrike" dirty="0" err="1">
                          <a:effectLst/>
                          <a:latin typeface="Calibri" panose="020F0502020204030204" pitchFamily="34" charset="0"/>
                        </a:rPr>
                        <a:t>mn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IN" sz="2400" b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USD </a:t>
                      </a:r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17 </a:t>
                      </a:r>
                      <a:r>
                        <a:rPr lang="en-IN" sz="2400" b="0" u="none" strike="noStrike" dirty="0" err="1">
                          <a:effectLst/>
                          <a:latin typeface="Calibri" panose="020F0502020204030204" pitchFamily="34" charset="0"/>
                        </a:rPr>
                        <a:t>mn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  <a:endParaRPr lang="en-IN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IN" sz="2400" b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USD </a:t>
                      </a:r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808 </a:t>
                      </a:r>
                      <a:r>
                        <a:rPr lang="en-IN" sz="2400" b="0" u="none" strike="noStrike" dirty="0" err="1">
                          <a:effectLst/>
                          <a:latin typeface="Calibri" panose="020F0502020204030204" pitchFamily="34" charset="0"/>
                        </a:rPr>
                        <a:t>bn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IN" sz="2400" b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USD </a:t>
                      </a:r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2.5 </a:t>
                      </a:r>
                      <a:r>
                        <a:rPr lang="en-IN" sz="2400" b="0" u="none" strike="noStrike" dirty="0" err="1">
                          <a:effectLst/>
                          <a:latin typeface="Calibri" panose="020F0502020204030204" pitchFamily="34" charset="0"/>
                        </a:rPr>
                        <a:t>mn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EBITDA</a:t>
                      </a:r>
                      <a:endParaRPr lang="en-IN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IN" sz="2400" b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USD </a:t>
                      </a:r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2 </a:t>
                      </a:r>
                      <a:r>
                        <a:rPr lang="en-IN" sz="2400" b="0" u="none" strike="noStrike" dirty="0" err="1">
                          <a:effectLst/>
                          <a:latin typeface="Calibri" panose="020F0502020204030204" pitchFamily="34" charset="0"/>
                        </a:rPr>
                        <a:t>bn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IN" sz="2400" b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USD </a:t>
                      </a:r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1.4 </a:t>
                      </a:r>
                      <a:r>
                        <a:rPr lang="en-IN" sz="2400" b="0" u="none" strike="noStrike" dirty="0" err="1">
                          <a:effectLst/>
                          <a:latin typeface="Calibri" panose="020F0502020204030204" pitchFamily="34" charset="0"/>
                        </a:rPr>
                        <a:t>mn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Cash Profit</a:t>
                      </a:r>
                      <a:endParaRPr lang="en-IN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IN" sz="2400" b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USD </a:t>
                      </a:r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168 </a:t>
                      </a:r>
                      <a:r>
                        <a:rPr lang="en-IN" sz="2400" b="0" u="none" strike="noStrike" dirty="0" err="1">
                          <a:effectLst/>
                          <a:latin typeface="Calibri" panose="020F0502020204030204" pitchFamily="34" charset="0"/>
                        </a:rPr>
                        <a:t>bn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0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IN" sz="2400" b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USD </a:t>
                      </a:r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16 </a:t>
                      </a:r>
                      <a:r>
                        <a:rPr lang="en-IN" sz="2400" b="0" u="none" strike="noStrike" dirty="0" err="1">
                          <a:effectLst/>
                          <a:latin typeface="Calibri" panose="020F0502020204030204" pitchFamily="34" charset="0"/>
                        </a:rPr>
                        <a:t>mn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Market Capitalization</a:t>
                      </a:r>
                      <a:endParaRPr lang="en-IN" sz="24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~</a:t>
                      </a:r>
                      <a:r>
                        <a:rPr lang="en-IN" sz="2400" b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IN" sz="2400" b="0" u="none" strike="noStrike" dirty="0" smtClean="0">
                          <a:effectLst/>
                          <a:latin typeface="Calibri" panose="020F0502020204030204" pitchFamily="34" charset="0"/>
                        </a:rPr>
                        <a:t>USD </a:t>
                      </a:r>
                      <a:r>
                        <a:rPr lang="en-IN" sz="2400" b="0" u="none" strike="noStrike" dirty="0">
                          <a:effectLst/>
                          <a:latin typeface="Calibri" panose="020F0502020204030204" pitchFamily="34" charset="0"/>
                        </a:rPr>
                        <a:t>450 </a:t>
                      </a:r>
                      <a:r>
                        <a:rPr lang="en-IN" sz="2400" b="0" u="none" strike="noStrike" dirty="0" err="1">
                          <a:effectLst/>
                          <a:latin typeface="Calibri" panose="020F0502020204030204" pitchFamily="34" charset="0"/>
                        </a:rPr>
                        <a:t>bn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94704" y="6220495"/>
            <a:ext cx="8487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Continuing on our journey of value creation</a:t>
            </a:r>
            <a:endParaRPr lang="en-IN" sz="24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981" y="540912"/>
            <a:ext cx="8512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Airtel – Then and Now……</a:t>
            </a:r>
            <a:endParaRPr lang="en-IN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/>
        </p:nvSpPr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 dirty="0">
                <a:solidFill>
                  <a:srgbClr val="000000"/>
                </a:solidFill>
                <a:latin typeface="+mn-lt"/>
                <a:sym typeface="Arial"/>
              </a:rPr>
              <a:t>			</a:t>
            </a:r>
            <a:r>
              <a:rPr lang="en-IN" sz="18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	</a:t>
            </a:r>
            <a:r>
              <a:rPr lang="en-IN" sz="2400" b="1" i="0" u="sng" strike="noStrike" cap="none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sym typeface="Arial"/>
              </a:rPr>
              <a:t>Mergers and Acquisitions</a:t>
            </a:r>
            <a:endParaRPr sz="2400" b="1" i="0" u="sng" strike="noStrike" cap="none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+mn-lt"/>
              <a:sym typeface="Arial"/>
            </a:endParaRPr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</a:t>
            </a:r>
            <a:r>
              <a:rPr lang="en-IN" sz="13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MTN Group</a:t>
            </a:r>
            <a:endParaRPr sz="1300" dirty="0">
              <a:latin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	Airtel twice attempted to acquire 100% of MTN for 45 billion$  but the talks failed and couldn’t reach a solution as India doesn’t allow dual listing. </a:t>
            </a:r>
            <a:b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</a:br>
            <a:endParaRPr sz="13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sym typeface="Arial"/>
            </a:endParaRPr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</a:t>
            </a:r>
            <a:r>
              <a:rPr lang="en-IN" sz="13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Zain Operations</a:t>
            </a: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/>
            </a:r>
            <a:b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</a:b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                      Airtel </a:t>
            </a: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acquired Zain operations which has operations in 15 countries in Africa for $10.7 billion from a Kuwait firm in June 2010 making Airtel 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fifth largest wireless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IN" sz="1300" dirty="0">
                <a:latin typeface="Calibri" panose="020F0502020204030204" pitchFamily="34" charset="0"/>
              </a:rPr>
              <a:t> </a:t>
            </a:r>
            <a:r>
              <a:rPr lang="en-IN" sz="1300" dirty="0" smtClean="0">
                <a:latin typeface="Calibri" panose="020F0502020204030204" pitchFamily="34" charset="0"/>
              </a:rPr>
              <a:t>                     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</a:t>
            </a: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provider. </a:t>
            </a:r>
            <a:b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</a:br>
            <a:endParaRPr sz="13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sym typeface="Arial"/>
            </a:endParaRPr>
          </a:p>
          <a:p>
            <a:pPr lvl="0" indent="-76200">
              <a:buSzPts val="1200"/>
              <a:buFont typeface="Noto Sans Symbols"/>
              <a:buChar char="▪"/>
            </a:pP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</a:t>
            </a:r>
            <a:r>
              <a:rPr lang="en-IN" sz="13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Warid</a:t>
            </a:r>
            <a:r>
              <a:rPr lang="en-IN" sz="13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Bangladesh and </a:t>
            </a:r>
            <a:r>
              <a:rPr lang="en-IN" sz="1300" b="1" i="0" u="none" strike="noStrike" cap="none" dirty="0" err="1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Robi</a:t>
            </a: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/>
            </a:r>
            <a:b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</a:b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	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sold </a:t>
            </a: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a majority of </a:t>
            </a:r>
            <a:r>
              <a:rPr lang="en-IN" sz="1300" dirty="0">
                <a:latin typeface="Calibri" panose="020F0502020204030204" pitchFamily="34" charset="0"/>
              </a:rPr>
              <a:t>70.9Warid telecom 0</a:t>
            </a:r>
            <a:r>
              <a:rPr lang="en-IN" sz="13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% to Airtel on 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January 2010 upon acceptance by Bangladesh telecommunication commission and remaining to Singapore</a:t>
            </a:r>
          </a:p>
          <a:p>
            <a:pPr lvl="0">
              <a:buSzPts val="1200"/>
            </a:pPr>
            <a:r>
              <a:rPr lang="en-IN" sz="1300" dirty="0">
                <a:latin typeface="Calibri" panose="020F0502020204030204" pitchFamily="34" charset="0"/>
              </a:rPr>
              <a:t> </a:t>
            </a:r>
            <a:r>
              <a:rPr lang="en-IN" sz="1300" dirty="0" smtClean="0">
                <a:latin typeface="Calibri" panose="020F0502020204030204" pitchFamily="34" charset="0"/>
              </a:rPr>
              <a:t>                   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  based Airtel concern. Airtel Bangladesh merged with </a:t>
            </a:r>
            <a:r>
              <a:rPr lang="en-IN" sz="1300" b="0" i="0" u="none" strike="noStrike" cap="none" dirty="0" err="1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Robi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a brand product of </a:t>
            </a:r>
            <a:r>
              <a:rPr lang="en-IN" sz="1300" b="0" i="0" u="none" strike="noStrike" cap="none" dirty="0" err="1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Robi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, </a:t>
            </a:r>
            <a:r>
              <a:rPr lang="en-IN" sz="1300" b="0" i="0" u="none" strike="noStrike" cap="none" dirty="0" err="1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Robi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</a:t>
            </a:r>
            <a:r>
              <a:rPr lang="en-IN" sz="1300" b="0" i="0" u="none" strike="noStrike" cap="none" dirty="0" err="1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axiata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was licensee name with </a:t>
            </a:r>
            <a:r>
              <a:rPr lang="en-IN" sz="1300" b="0" i="0" u="none" strike="noStrike" cap="none" dirty="0" err="1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axiata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holding 68.7% and Airtel holding</a:t>
            </a:r>
          </a:p>
          <a:p>
            <a:pPr lvl="0">
              <a:buSzPts val="1200"/>
            </a:pPr>
            <a:r>
              <a:rPr lang="en-IN" sz="1300" dirty="0">
                <a:latin typeface="Calibri" panose="020F0502020204030204" pitchFamily="34" charset="0"/>
              </a:rPr>
              <a:t> </a:t>
            </a:r>
            <a:r>
              <a:rPr lang="en-IN" sz="1300" dirty="0" smtClean="0">
                <a:latin typeface="Calibri" panose="020F0502020204030204" pitchFamily="34" charset="0"/>
              </a:rPr>
              <a:t>                       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25%.</a:t>
            </a:r>
            <a:b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</a:b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</a:t>
            </a:r>
            <a:endParaRPr sz="1300" dirty="0" smtClean="0">
              <a:latin typeface="Calibri" panose="020F0502020204030204" pitchFamily="34" charset="0"/>
            </a:endParaRPr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 </a:t>
            </a:r>
            <a:r>
              <a:rPr lang="en-IN" sz="1300" b="1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Telecom Seychelles </a:t>
            </a:r>
            <a:endParaRPr sz="1300" dirty="0" smtClean="0">
              <a:latin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b="1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	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Airtel  acquired 100% of telecom Seychelles for 62 million$ and making it present in 19 countries. Airtel has 57% of market share. It is also participating in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 dirty="0">
                <a:latin typeface="Calibri" panose="020F0502020204030204" pitchFamily="34" charset="0"/>
              </a:rPr>
              <a:t> </a:t>
            </a:r>
            <a:r>
              <a:rPr lang="en-IN" sz="1300" dirty="0" smtClean="0">
                <a:latin typeface="Calibri" panose="020F0502020204030204" pitchFamily="34" charset="0"/>
              </a:rPr>
              <a:t>                        </a:t>
            </a: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Arial"/>
              </a:rPr>
              <a:t>Seychelles east Africa submarine cable aiming to build 2000 km underwater high speed link to Tanzania.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300" dirty="0">
              <a:latin typeface="Calibri" panose="020F0502020204030204" pitchFamily="34" charset="0"/>
            </a:endParaRPr>
          </a:p>
          <a:p>
            <a:pPr lvl="0" indent="-82550">
              <a:buSzPts val="1300"/>
              <a:buFont typeface="Noto Sans Symbols"/>
              <a:buChar char="▪"/>
            </a:pPr>
            <a:r>
              <a:rPr lang="en-IN" sz="1300" b="0" i="0" u="none" strike="noStrike" cap="none" dirty="0" smtClean="0">
                <a:solidFill>
                  <a:srgbClr val="00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 </a:t>
            </a:r>
            <a:r>
              <a:rPr lang="en-IN" sz="1300" b="1" dirty="0">
                <a:latin typeface="Calibri" panose="020F0502020204030204" pitchFamily="34" charset="0"/>
              </a:rPr>
              <a:t> </a:t>
            </a:r>
            <a:r>
              <a:rPr lang="en-IN" sz="1300" b="1" dirty="0" err="1">
                <a:latin typeface="Calibri" panose="020F0502020204030204" pitchFamily="34" charset="0"/>
              </a:rPr>
              <a:t>Augere</a:t>
            </a:r>
            <a:r>
              <a:rPr lang="en-IN" sz="1300" b="1" dirty="0">
                <a:latin typeface="Calibri" panose="020F0502020204030204" pitchFamily="34" charset="0"/>
              </a:rPr>
              <a:t> Telecom</a:t>
            </a:r>
            <a:br>
              <a:rPr lang="en-IN" sz="1300" b="1" dirty="0">
                <a:latin typeface="Calibri" panose="020F0502020204030204" pitchFamily="34" charset="0"/>
              </a:rPr>
            </a:br>
            <a:r>
              <a:rPr lang="en-IN" sz="1300" b="1" dirty="0">
                <a:latin typeface="Calibri" panose="020F0502020204030204" pitchFamily="34" charset="0"/>
              </a:rPr>
              <a:t>	</a:t>
            </a:r>
            <a:r>
              <a:rPr lang="en-IN" sz="1300" dirty="0">
                <a:latin typeface="Calibri" panose="020F0502020204030204" pitchFamily="34" charset="0"/>
              </a:rPr>
              <a:t>Airtel purchased </a:t>
            </a:r>
            <a:r>
              <a:rPr lang="en-IN" sz="1300" dirty="0" err="1">
                <a:latin typeface="Calibri" panose="020F0502020204030204" pitchFamily="34" charset="0"/>
              </a:rPr>
              <a:t>Augere</a:t>
            </a:r>
            <a:r>
              <a:rPr lang="en-IN" sz="1300" dirty="0">
                <a:latin typeface="Calibri" panose="020F0502020204030204" pitchFamily="34" charset="0"/>
              </a:rPr>
              <a:t> wireless broadband a company provides 4G spectrum to Madhya Pradesh and Chhattisgarh circles in a deal worth 21 </a:t>
            </a:r>
            <a:r>
              <a:rPr lang="en-IN" sz="1300" dirty="0" smtClean="0">
                <a:latin typeface="Calibri" panose="020F0502020204030204" pitchFamily="34" charset="0"/>
              </a:rPr>
              <a:t>million</a:t>
            </a:r>
            <a:r>
              <a:rPr lang="en-IN" sz="1300" dirty="0">
                <a:latin typeface="Calibri" panose="020F0502020204030204" pitchFamily="34" charset="0"/>
              </a:rPr>
              <a:t>$.</a:t>
            </a:r>
            <a:br>
              <a:rPr lang="en-IN" sz="1300" dirty="0">
                <a:latin typeface="Calibri" panose="020F0502020204030204" pitchFamily="34" charset="0"/>
              </a:rPr>
            </a:br>
            <a:endParaRPr lang="en-IN" sz="1300" dirty="0">
              <a:latin typeface="Calibri" panose="020F0502020204030204" pitchFamily="34" charset="0"/>
            </a:endParaRPr>
          </a:p>
          <a:p>
            <a:pPr lvl="0" indent="-82550">
              <a:buSzPts val="1300"/>
              <a:buFont typeface="Noto Sans Symbols"/>
              <a:buChar char="▪"/>
            </a:pPr>
            <a:r>
              <a:rPr lang="en-IN" sz="1300" dirty="0">
                <a:latin typeface="Calibri" panose="020F0502020204030204" pitchFamily="34" charset="0"/>
              </a:rPr>
              <a:t> </a:t>
            </a:r>
            <a:r>
              <a:rPr lang="en-IN" sz="1300" b="1" dirty="0">
                <a:latin typeface="Calibri" panose="020F0502020204030204" pitchFamily="34" charset="0"/>
              </a:rPr>
              <a:t>Telenor India</a:t>
            </a:r>
            <a:br>
              <a:rPr lang="en-IN" sz="1300" b="1" dirty="0">
                <a:latin typeface="Calibri" panose="020F0502020204030204" pitchFamily="34" charset="0"/>
              </a:rPr>
            </a:br>
            <a:r>
              <a:rPr lang="en-IN" sz="1300" b="1" dirty="0">
                <a:latin typeface="Calibri" panose="020F0502020204030204" pitchFamily="34" charset="0"/>
              </a:rPr>
              <a:t>	</a:t>
            </a:r>
            <a:r>
              <a:rPr lang="en-IN" sz="1300" dirty="0">
                <a:latin typeface="Calibri" panose="020F0502020204030204" pitchFamily="34" charset="0"/>
              </a:rPr>
              <a:t>Airtel acquired Telenor assets and customers from seven circles of Telenor and acquired 43.4Mhz frequency band by paying 1600cr INR over 10 years. </a:t>
            </a:r>
            <a:br>
              <a:rPr lang="en-IN" sz="1300" dirty="0">
                <a:latin typeface="Calibri" panose="020F0502020204030204" pitchFamily="34" charset="0"/>
              </a:rPr>
            </a:br>
            <a:endParaRPr lang="en-IN" sz="1300" dirty="0">
              <a:latin typeface="Calibri" panose="020F0502020204030204" pitchFamily="34" charset="0"/>
            </a:endParaRPr>
          </a:p>
          <a:p>
            <a:pPr lvl="0" indent="-82550">
              <a:buSzPts val="1300"/>
              <a:buFont typeface="Noto Sans Symbols"/>
              <a:buChar char="▪"/>
            </a:pPr>
            <a:r>
              <a:rPr lang="en-IN" sz="1300" b="1" dirty="0">
                <a:latin typeface="Calibri" panose="020F0502020204030204" pitchFamily="34" charset="0"/>
              </a:rPr>
              <a:t> </a:t>
            </a:r>
            <a:r>
              <a:rPr lang="en-IN" sz="1300" b="1" dirty="0" err="1">
                <a:latin typeface="Calibri" panose="020F0502020204030204" pitchFamily="34" charset="0"/>
              </a:rPr>
              <a:t>Tikona</a:t>
            </a:r>
            <a:r>
              <a:rPr lang="en-IN" sz="1300" b="1" dirty="0">
                <a:latin typeface="Calibri" panose="020F0502020204030204" pitchFamily="34" charset="0"/>
              </a:rPr>
              <a:t> Spectrum </a:t>
            </a:r>
            <a:endParaRPr lang="en-IN" sz="1300" dirty="0">
              <a:latin typeface="Calibri" panose="020F0502020204030204" pitchFamily="34" charset="0"/>
            </a:endParaRPr>
          </a:p>
          <a:p>
            <a:pPr lvl="0"/>
            <a:r>
              <a:rPr lang="en-IN" sz="1300" b="1" dirty="0">
                <a:latin typeface="Calibri" panose="020F0502020204030204" pitchFamily="34" charset="0"/>
              </a:rPr>
              <a:t>	</a:t>
            </a:r>
            <a:r>
              <a:rPr lang="en-IN" sz="1300" dirty="0">
                <a:latin typeface="Calibri" panose="020F0502020204030204" pitchFamily="34" charset="0"/>
              </a:rPr>
              <a:t>March 2017, Airtel acquired 350 cellular cites and 5 circles of </a:t>
            </a:r>
            <a:r>
              <a:rPr lang="en-IN" sz="1300" dirty="0" err="1">
                <a:latin typeface="Calibri" panose="020F0502020204030204" pitchFamily="34" charset="0"/>
              </a:rPr>
              <a:t>Tikona</a:t>
            </a:r>
            <a:r>
              <a:rPr lang="en-IN" sz="1300" dirty="0">
                <a:latin typeface="Calibri" panose="020F0502020204030204" pitchFamily="34" charset="0"/>
              </a:rPr>
              <a:t> spectrum and deal included 20Mhz 4g spectrum. </a:t>
            </a:r>
          </a:p>
          <a:p>
            <a:pPr lvl="0"/>
            <a:endParaRPr lang="en-IN" sz="1300" b="1" dirty="0">
              <a:latin typeface="Calibri" panose="020F0502020204030204" pitchFamily="34" charset="0"/>
            </a:endParaRPr>
          </a:p>
          <a:p>
            <a:pPr lvl="0" indent="-82550">
              <a:buSzPts val="1300"/>
              <a:buFont typeface="Noto Sans Symbols"/>
              <a:buChar char="▪"/>
            </a:pPr>
            <a:r>
              <a:rPr lang="en-IN" sz="1300" b="1" dirty="0">
                <a:latin typeface="Calibri" panose="020F0502020204030204" pitchFamily="34" charset="0"/>
              </a:rPr>
              <a:t> </a:t>
            </a:r>
            <a:r>
              <a:rPr lang="en-IN" sz="1300" b="1" dirty="0" err="1">
                <a:latin typeface="Calibri" panose="020F0502020204030204" pitchFamily="34" charset="0"/>
              </a:rPr>
              <a:t>Millicom</a:t>
            </a:r>
            <a:r>
              <a:rPr lang="en-IN" sz="1300" b="1" dirty="0">
                <a:latin typeface="Calibri" panose="020F0502020204030204" pitchFamily="34" charset="0"/>
              </a:rPr>
              <a:t> International Cellular SA</a:t>
            </a:r>
            <a:br>
              <a:rPr lang="en-IN" sz="1300" b="1" dirty="0">
                <a:latin typeface="Calibri" panose="020F0502020204030204" pitchFamily="34" charset="0"/>
              </a:rPr>
            </a:br>
            <a:r>
              <a:rPr lang="en-IN" sz="1300" b="1" dirty="0">
                <a:latin typeface="Calibri" panose="020F0502020204030204" pitchFamily="34" charset="0"/>
              </a:rPr>
              <a:t>	</a:t>
            </a:r>
            <a:r>
              <a:rPr lang="en-IN" sz="1300" dirty="0">
                <a:latin typeface="Calibri" panose="020F0502020204030204" pitchFamily="34" charset="0"/>
              </a:rPr>
              <a:t>December 2017 signed a agreement with </a:t>
            </a:r>
            <a:r>
              <a:rPr lang="en-IN" sz="1300" dirty="0" err="1">
                <a:latin typeface="Calibri" panose="020F0502020204030204" pitchFamily="34" charset="0"/>
              </a:rPr>
              <a:t>Millicom</a:t>
            </a:r>
            <a:r>
              <a:rPr lang="en-IN" sz="1300" dirty="0">
                <a:latin typeface="Calibri" panose="020F0502020204030204" pitchFamily="34" charset="0"/>
              </a:rPr>
              <a:t> to acquire 100% stake in Rwanda operations under the name </a:t>
            </a:r>
            <a:r>
              <a:rPr lang="en-IN" sz="1300" dirty="0" err="1">
                <a:latin typeface="Calibri" panose="020F0502020204030204" pitchFamily="34" charset="0"/>
              </a:rPr>
              <a:t>Tigo</a:t>
            </a:r>
            <a:r>
              <a:rPr lang="en-IN" sz="1300" dirty="0">
                <a:latin typeface="Calibri" panose="020F0502020204030204" pitchFamily="34" charset="0"/>
              </a:rPr>
              <a:t> Rwanda. </a:t>
            </a:r>
          </a:p>
          <a:p>
            <a:pPr lvl="0">
              <a:buSzPts val="1800"/>
            </a:pPr>
            <a:endParaRPr lang="en-IN" sz="1300" b="1" dirty="0">
              <a:latin typeface="Calibri" panose="020F0502020204030204" pitchFamily="34" charset="0"/>
            </a:endParaRPr>
          </a:p>
          <a:p>
            <a:pPr lvl="0" indent="-82550">
              <a:buSzPts val="1300"/>
              <a:buFont typeface="Noto Sans Symbols"/>
              <a:buChar char="▪"/>
            </a:pPr>
            <a:r>
              <a:rPr lang="en-IN" sz="1300" b="1" dirty="0">
                <a:latin typeface="Calibri" panose="020F0502020204030204" pitchFamily="34" charset="0"/>
              </a:rPr>
              <a:t> Tata Teleservices and Tata </a:t>
            </a:r>
            <a:r>
              <a:rPr lang="en-IN" sz="1300" b="1" dirty="0" err="1">
                <a:latin typeface="Calibri" panose="020F0502020204030204" pitchFamily="34" charset="0"/>
              </a:rPr>
              <a:t>Docomo</a:t>
            </a:r>
            <a:r>
              <a:rPr lang="en-IN" sz="1300" b="1" dirty="0">
                <a:latin typeface="Calibri" panose="020F0502020204030204" pitchFamily="34" charset="0"/>
              </a:rPr>
              <a:t/>
            </a:r>
            <a:br>
              <a:rPr lang="en-IN" sz="1300" b="1" dirty="0">
                <a:latin typeface="Calibri" panose="020F0502020204030204" pitchFamily="34" charset="0"/>
              </a:rPr>
            </a:br>
            <a:r>
              <a:rPr lang="en-IN" sz="1300" b="1" dirty="0">
                <a:latin typeface="Calibri" panose="020F0502020204030204" pitchFamily="34" charset="0"/>
              </a:rPr>
              <a:t>	</a:t>
            </a:r>
            <a:r>
              <a:rPr lang="en-IN" sz="1300" dirty="0">
                <a:latin typeface="Calibri" panose="020F0502020204030204" pitchFamily="34" charset="0"/>
              </a:rPr>
              <a:t>Airtel announced it will acquire Tata </a:t>
            </a:r>
            <a:r>
              <a:rPr lang="en-IN" sz="1300" dirty="0" err="1">
                <a:latin typeface="Calibri" panose="020F0502020204030204" pitchFamily="34" charset="0"/>
              </a:rPr>
              <a:t>teleservice</a:t>
            </a:r>
            <a:r>
              <a:rPr lang="en-IN" sz="1300" dirty="0">
                <a:latin typeface="Calibri" panose="020F0502020204030204" pitchFamily="34" charset="0"/>
              </a:rPr>
              <a:t> limited, Tata </a:t>
            </a:r>
            <a:r>
              <a:rPr lang="en-IN" sz="1300" dirty="0" err="1">
                <a:latin typeface="Calibri" panose="020F0502020204030204" pitchFamily="34" charset="0"/>
              </a:rPr>
              <a:t>Docomo</a:t>
            </a:r>
            <a:r>
              <a:rPr lang="en-IN" sz="1300" dirty="0">
                <a:latin typeface="Calibri" panose="020F0502020204030204" pitchFamily="34" charset="0"/>
              </a:rPr>
              <a:t> and Tata Teleservices Maharashtra limited. By July 2019 it finished acquired all the </a:t>
            </a:r>
            <a:r>
              <a:rPr lang="en-IN" sz="1300" dirty="0" smtClean="0">
                <a:latin typeface="Calibri" panose="020F0502020204030204" pitchFamily="34" charset="0"/>
              </a:rPr>
              <a:t>three</a:t>
            </a:r>
          </a:p>
          <a:p>
            <a:pPr lvl="0">
              <a:buSzPts val="1300"/>
            </a:pPr>
            <a:r>
              <a:rPr lang="en-IN" sz="1300" dirty="0">
                <a:latin typeface="Calibri" panose="020F0502020204030204" pitchFamily="34" charset="0"/>
              </a:rPr>
              <a:t> </a:t>
            </a:r>
            <a:r>
              <a:rPr lang="en-IN" sz="1300" dirty="0" smtClean="0">
                <a:latin typeface="Calibri" panose="020F0502020204030204" pitchFamily="34" charset="0"/>
              </a:rPr>
              <a:t>                        </a:t>
            </a:r>
            <a:r>
              <a:rPr lang="en-IN" sz="1300" dirty="0">
                <a:latin typeface="Calibri" panose="020F0502020204030204" pitchFamily="34" charset="0"/>
              </a:rPr>
              <a:t>services from Tata and absorb 19 circle of operations and will get three additional band of spectrums which are widely used for 4G.   </a:t>
            </a:r>
            <a:endParaRPr lang="en-IN" sz="1300" b="1" dirty="0">
              <a:latin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250" b="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250" dirty="0">
              <a:latin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subTitle" idx="1"/>
          </p:nvPr>
        </p:nvSpPr>
        <p:spPr>
          <a:xfrm>
            <a:off x="0" y="1"/>
            <a:ext cx="12030200" cy="685799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/>
            <a:r>
              <a:rPr lang="en-IN" sz="2300" b="1" u="sng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POTENTIAL </a:t>
            </a:r>
            <a:r>
              <a:rPr lang="en-IN" sz="2300" b="1" u="sng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BUYER</a:t>
            </a:r>
            <a:endParaRPr lang="en-IN" sz="2300" b="1" u="sng" dirty="0" smtClean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13970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</a:pPr>
            <a:r>
              <a:rPr lang="en-IN" sz="2500" u="sng" dirty="0" smtClean="0">
                <a:latin typeface="Calibri" panose="020F0502020204030204" pitchFamily="34" charset="0"/>
              </a:rPr>
              <a:t>Reliance </a:t>
            </a:r>
            <a:r>
              <a:rPr lang="en-IN" sz="2500" u="sng" dirty="0" err="1">
                <a:latin typeface="Calibri" panose="020F0502020204030204" pitchFamily="34" charset="0"/>
              </a:rPr>
              <a:t>Jio</a:t>
            </a:r>
            <a:r>
              <a:rPr lang="en-IN" sz="1600" dirty="0">
                <a:latin typeface="Calibri" panose="020F0502020204030204" pitchFamily="34" charset="0"/>
              </a:rPr>
              <a:t> </a:t>
            </a:r>
            <a:endParaRPr lang="en-IN" sz="1600" dirty="0" smtClean="0">
              <a:latin typeface="Calibri" panose="020F0502020204030204" pitchFamily="34" charset="0"/>
            </a:endParaRPr>
          </a:p>
          <a:p>
            <a:pPr marL="13970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</a:pPr>
            <a:endParaRPr lang="en-IN" sz="1600" dirty="0">
              <a:latin typeface="Calibri" panose="020F0502020204030204" pitchFamily="34" charset="0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IN" sz="1700" dirty="0">
                <a:latin typeface="Calibri" panose="020F0502020204030204" pitchFamily="34" charset="0"/>
              </a:rPr>
              <a:t>F</a:t>
            </a:r>
            <a:r>
              <a:rPr lang="en-IN" sz="1700" dirty="0" smtClean="0">
                <a:latin typeface="Calibri" panose="020F0502020204030204" pitchFamily="34" charset="0"/>
              </a:rPr>
              <a:t>or </a:t>
            </a:r>
            <a:r>
              <a:rPr lang="en-IN" sz="1700" dirty="0">
                <a:latin typeface="Calibri" panose="020F0502020204030204" pitchFamily="34" charset="0"/>
              </a:rPr>
              <a:t>now reliance </a:t>
            </a:r>
            <a:r>
              <a:rPr lang="en-IN" sz="1700" dirty="0" err="1">
                <a:latin typeface="Calibri" panose="020F0502020204030204" pitchFamily="34" charset="0"/>
              </a:rPr>
              <a:t>jio</a:t>
            </a:r>
            <a:r>
              <a:rPr lang="en-IN" sz="1700" dirty="0">
                <a:latin typeface="Calibri" panose="020F0502020204030204" pitchFamily="34" charset="0"/>
              </a:rPr>
              <a:t> has twice as valued as Airtel that is down 25% from its peak on May. Now, the market value of reliance </a:t>
            </a:r>
            <a:r>
              <a:rPr lang="en-IN" sz="1700" dirty="0" err="1">
                <a:latin typeface="Calibri" panose="020F0502020204030204" pitchFamily="34" charset="0"/>
              </a:rPr>
              <a:t>jio</a:t>
            </a:r>
            <a:r>
              <a:rPr lang="en-IN" sz="1700" dirty="0">
                <a:latin typeface="Calibri" panose="020F0502020204030204" pitchFamily="34" charset="0"/>
              </a:rPr>
              <a:t> at 4.9 </a:t>
            </a:r>
            <a:r>
              <a:rPr lang="en-IN" sz="1700" dirty="0" err="1">
                <a:latin typeface="Calibri" panose="020F0502020204030204" pitchFamily="34" charset="0"/>
              </a:rPr>
              <a:t>crore</a:t>
            </a:r>
            <a:r>
              <a:rPr lang="en-IN" sz="1700" dirty="0">
                <a:latin typeface="Calibri" panose="020F0502020204030204" pitchFamily="34" charset="0"/>
              </a:rPr>
              <a:t>, is nearly twice the size of Airtel, whose market capitalisation is down to 2.4 </a:t>
            </a:r>
            <a:r>
              <a:rPr lang="en-IN" sz="1700" dirty="0" err="1">
                <a:latin typeface="Calibri" panose="020F0502020204030204" pitchFamily="34" charset="0"/>
              </a:rPr>
              <a:t>crore</a:t>
            </a:r>
            <a:r>
              <a:rPr lang="en-IN" sz="1700" dirty="0">
                <a:latin typeface="Calibri" panose="020F0502020204030204" pitchFamily="34" charset="0"/>
              </a:rPr>
              <a:t> lakh</a:t>
            </a:r>
            <a:r>
              <a:rPr lang="en-IN" sz="1700" dirty="0" smtClean="0">
                <a:latin typeface="Calibri" panose="020F0502020204030204" pitchFamily="34" charset="0"/>
              </a:rPr>
              <a:t>.</a:t>
            </a:r>
            <a:endParaRPr sz="1700" dirty="0">
              <a:latin typeface="Calibri" panose="020F0502020204030204" pitchFamily="34" charset="0"/>
            </a:endParaRPr>
          </a:p>
          <a:p>
            <a:pPr marL="457200" lvl="0" indent="-3333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6"/>
              </a:buClr>
              <a:buSzPts val="1650"/>
              <a:buChar char="●"/>
            </a:pPr>
            <a:r>
              <a:rPr lang="en-IN" sz="1700" dirty="0">
                <a:solidFill>
                  <a:srgbClr val="111516"/>
                </a:solidFill>
                <a:latin typeface="Calibri" panose="020F0502020204030204" pitchFamily="34" charset="0"/>
              </a:rPr>
              <a:t>The latest blow came from competitor </a:t>
            </a:r>
            <a:r>
              <a:rPr lang="en-IN" sz="1700" dirty="0" err="1">
                <a:solidFill>
                  <a:srgbClr val="111516"/>
                </a:solidFill>
                <a:latin typeface="Calibri" panose="020F0502020204030204" pitchFamily="34" charset="0"/>
              </a:rPr>
              <a:t>Jio's</a:t>
            </a:r>
            <a:r>
              <a:rPr lang="en-IN" sz="1700" dirty="0">
                <a:solidFill>
                  <a:srgbClr val="111516"/>
                </a:solidFill>
                <a:latin typeface="Calibri" panose="020F0502020204030204" pitchFamily="34" charset="0"/>
              </a:rPr>
              <a:t> new post-paid plans that offer a slew of added benefits.</a:t>
            </a:r>
            <a:endParaRPr sz="1700" dirty="0">
              <a:solidFill>
                <a:srgbClr val="111516"/>
              </a:solidFill>
              <a:latin typeface="Calibri" panose="020F0502020204030204" pitchFamily="34" charset="0"/>
            </a:endParaRPr>
          </a:p>
          <a:p>
            <a:pPr marL="457200" lvl="0" indent="-3333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6"/>
              </a:buClr>
              <a:buSzPts val="1650"/>
              <a:buChar char="●"/>
            </a:pPr>
            <a:r>
              <a:rPr lang="en-IN" sz="1700" dirty="0">
                <a:solidFill>
                  <a:srgbClr val="111516"/>
                </a:solidFill>
                <a:latin typeface="Calibri" panose="020F0502020204030204" pitchFamily="34" charset="0"/>
              </a:rPr>
              <a:t>Investor fear that competitive pressure on one hand from </a:t>
            </a:r>
            <a:r>
              <a:rPr lang="en-IN" sz="1700" dirty="0" err="1">
                <a:solidFill>
                  <a:srgbClr val="111516"/>
                </a:solidFill>
                <a:latin typeface="Calibri" panose="020F0502020204030204" pitchFamily="34" charset="0"/>
              </a:rPr>
              <a:t>Jio</a:t>
            </a:r>
            <a:r>
              <a:rPr lang="en-IN" sz="1700" dirty="0">
                <a:solidFill>
                  <a:srgbClr val="111516"/>
                </a:solidFill>
                <a:latin typeface="Calibri" panose="020F0502020204030204" pitchFamily="34" charset="0"/>
              </a:rPr>
              <a:t> and Vodafone Idea surviving on the other may hurt Airtel.</a:t>
            </a:r>
            <a:endParaRPr sz="1700" dirty="0">
              <a:solidFill>
                <a:srgbClr val="111516"/>
              </a:solidFill>
              <a:latin typeface="Calibri" panose="020F0502020204030204" pitchFamily="34" charset="0"/>
            </a:endParaRPr>
          </a:p>
          <a:p>
            <a:pPr marL="457200" lvl="0" indent="-3333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6"/>
              </a:buClr>
              <a:buSzPts val="1650"/>
              <a:buChar char="●"/>
            </a:pPr>
            <a:r>
              <a:rPr lang="en-IN" sz="1700" dirty="0">
                <a:solidFill>
                  <a:srgbClr val="111516"/>
                </a:solidFill>
                <a:latin typeface="Calibri" panose="020F0502020204030204" pitchFamily="34" charset="0"/>
              </a:rPr>
              <a:t>Investors in Bharti Airtel had bet the Vodafone-Airtel may not survive long for too long, and the </a:t>
            </a:r>
            <a:r>
              <a:rPr lang="en-IN" sz="1700" dirty="0" err="1">
                <a:solidFill>
                  <a:srgbClr val="111516"/>
                </a:solidFill>
                <a:latin typeface="Calibri" panose="020F0502020204030204" pitchFamily="34" charset="0"/>
              </a:rPr>
              <a:t>presure</a:t>
            </a:r>
            <a:r>
              <a:rPr lang="en-IN" sz="1700" dirty="0">
                <a:solidFill>
                  <a:srgbClr val="111516"/>
                </a:solidFill>
                <a:latin typeface="Calibri" panose="020F0502020204030204" pitchFamily="34" charset="0"/>
              </a:rPr>
              <a:t> of competitive tariffs from Reliance </a:t>
            </a:r>
            <a:r>
              <a:rPr lang="en-IN" sz="1700" dirty="0" err="1">
                <a:solidFill>
                  <a:srgbClr val="111516"/>
                </a:solidFill>
                <a:latin typeface="Calibri" panose="020F0502020204030204" pitchFamily="34" charset="0"/>
              </a:rPr>
              <a:t>Jio</a:t>
            </a:r>
            <a:r>
              <a:rPr lang="en-IN" sz="1700" dirty="0">
                <a:solidFill>
                  <a:srgbClr val="111516"/>
                </a:solidFill>
                <a:latin typeface="Calibri" panose="020F0502020204030204" pitchFamily="34" charset="0"/>
              </a:rPr>
              <a:t> is now in the past. Both bets are seems to be undone and shares of Airtel, India’s second largest telecom service provider, have lost 25% of there value since the peak the stock hit in may 2020.</a:t>
            </a:r>
            <a:endParaRPr sz="1700" dirty="0">
              <a:solidFill>
                <a:srgbClr val="111516"/>
              </a:solidFill>
              <a:latin typeface="Calibri" panose="020F0502020204030204" pitchFamily="34" charset="0"/>
            </a:endParaRPr>
          </a:p>
          <a:p>
            <a:pPr marL="457200" lvl="0" indent="-3333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6"/>
              </a:buClr>
              <a:buSzPts val="1650"/>
              <a:buChar char="●"/>
            </a:pPr>
            <a:r>
              <a:rPr lang="en-IN" sz="1700" dirty="0">
                <a:solidFill>
                  <a:srgbClr val="111516"/>
                </a:solidFill>
                <a:latin typeface="Calibri" panose="020F0502020204030204" pitchFamily="34" charset="0"/>
              </a:rPr>
              <a:t>lets see what we see </a:t>
            </a:r>
            <a:r>
              <a:rPr lang="en-IN" sz="1700" dirty="0" smtClean="0">
                <a:solidFill>
                  <a:srgbClr val="111516"/>
                </a:solidFill>
                <a:latin typeface="Calibri" panose="020F0502020204030204" pitchFamily="34" charset="0"/>
              </a:rPr>
              <a:t>further.</a:t>
            </a:r>
          </a:p>
          <a:p>
            <a:pPr marL="1238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6"/>
              </a:buClr>
              <a:buSzPts val="1650"/>
            </a:pPr>
            <a:r>
              <a:rPr lang="en-IN" sz="1650" dirty="0">
                <a:solidFill>
                  <a:srgbClr val="111516"/>
                </a:solidFill>
                <a:latin typeface="Calibri" panose="020F0502020204030204" pitchFamily="34" charset="0"/>
              </a:rPr>
              <a:t> </a:t>
            </a:r>
            <a:r>
              <a:rPr lang="en-IN" sz="1650" dirty="0" smtClean="0">
                <a:solidFill>
                  <a:srgbClr val="111516"/>
                </a:solidFill>
                <a:latin typeface="Calibri" panose="020F0502020204030204" pitchFamily="34" charset="0"/>
              </a:rPr>
              <a:t>     </a:t>
            </a:r>
            <a:endParaRPr lang="en-IN" sz="2400" dirty="0">
              <a:solidFill>
                <a:srgbClr val="111516"/>
              </a:solidFill>
              <a:latin typeface="Calibri" panose="020F0502020204030204" pitchFamily="34" charset="0"/>
            </a:endParaRPr>
          </a:p>
          <a:p>
            <a:pPr marL="123825" indent="0" algn="l">
              <a:spcBef>
                <a:spcPts val="0"/>
              </a:spcBef>
              <a:buClr>
                <a:srgbClr val="111516"/>
              </a:buClr>
              <a:buSzPts val="1650"/>
            </a:pPr>
            <a:r>
              <a:rPr lang="en-IN" sz="2400" dirty="0" smtClean="0">
                <a:solidFill>
                  <a:srgbClr val="111516"/>
                </a:solidFill>
                <a:latin typeface="Calibri" panose="020F0502020204030204" pitchFamily="34" charset="0"/>
              </a:rPr>
              <a:t>  </a:t>
            </a:r>
            <a:r>
              <a:rPr lang="en-IN" sz="2500" u="sng" dirty="0" err="1" smtClean="0">
                <a:latin typeface="Calibri" panose="020F0502020204030204" pitchFamily="34" charset="0"/>
              </a:rPr>
              <a:t>Adani</a:t>
            </a:r>
            <a:r>
              <a:rPr lang="en-IN" sz="2500" u="sng" dirty="0" smtClean="0">
                <a:latin typeface="Calibri" panose="020F0502020204030204" pitchFamily="34" charset="0"/>
              </a:rPr>
              <a:t> Group</a:t>
            </a:r>
          </a:p>
          <a:p>
            <a:pPr marL="123825" indent="0" algn="l">
              <a:spcBef>
                <a:spcPts val="0"/>
              </a:spcBef>
              <a:buClr>
                <a:srgbClr val="111516"/>
              </a:buClr>
              <a:buSzPts val="1650"/>
            </a:pPr>
            <a:endParaRPr lang="en-IN" sz="2500" dirty="0" smtClean="0">
              <a:latin typeface="Calibri" panose="020F0502020204030204" pitchFamily="34" charset="0"/>
            </a:endParaRPr>
          </a:p>
          <a:p>
            <a:pPr marL="409575" indent="-285750" algn="just">
              <a:spcBef>
                <a:spcPts val="0"/>
              </a:spcBef>
              <a:buClr>
                <a:srgbClr val="111516"/>
              </a:buClr>
              <a:buSzPts val="1650"/>
              <a:buFont typeface="Symbol" panose="05050102010706020507" pitchFamily="18" charset="2"/>
              <a:buChar char="·"/>
            </a:pPr>
            <a:r>
              <a:rPr lang="en-IN" sz="1700" dirty="0" smtClean="0">
                <a:latin typeface="Calibri" panose="020F0502020204030204" pitchFamily="34" charset="0"/>
              </a:rPr>
              <a:t>As </a:t>
            </a:r>
            <a:r>
              <a:rPr lang="en-IN" sz="1700" dirty="0">
                <a:latin typeface="Calibri" panose="020F0502020204030204" pitchFamily="34" charset="0"/>
              </a:rPr>
              <a:t>per report by </a:t>
            </a:r>
            <a:r>
              <a:rPr lang="en-IN" sz="1700" dirty="0" err="1">
                <a:latin typeface="Calibri" panose="020F0502020204030204" pitchFamily="34" charset="0"/>
              </a:rPr>
              <a:t>Moneycontrol</a:t>
            </a:r>
            <a:r>
              <a:rPr lang="en-IN" sz="1700" dirty="0">
                <a:latin typeface="Calibri" panose="020F0502020204030204" pitchFamily="34" charset="0"/>
              </a:rPr>
              <a:t> website </a:t>
            </a:r>
            <a:r>
              <a:rPr lang="en-IN" sz="1700" dirty="0" err="1">
                <a:latin typeface="Calibri" panose="020F0502020204030204" pitchFamily="34" charset="0"/>
              </a:rPr>
              <a:t>Adani</a:t>
            </a:r>
            <a:r>
              <a:rPr lang="en-IN" sz="1700" dirty="0">
                <a:latin typeface="Calibri" panose="020F0502020204030204" pitchFamily="34" charset="0"/>
              </a:rPr>
              <a:t> group could be the second biggest company that could be potential </a:t>
            </a:r>
            <a:r>
              <a:rPr lang="en-IN" sz="1700" dirty="0" smtClean="0">
                <a:latin typeface="Calibri" panose="020F0502020204030204" pitchFamily="34" charset="0"/>
              </a:rPr>
              <a:t>buyer</a:t>
            </a:r>
          </a:p>
          <a:p>
            <a:pPr marL="123825" indent="0" algn="just">
              <a:spcBef>
                <a:spcPts val="0"/>
              </a:spcBef>
              <a:buClr>
                <a:srgbClr val="111516"/>
              </a:buClr>
              <a:buSzPts val="1650"/>
            </a:pPr>
            <a:r>
              <a:rPr lang="en-IN" sz="1700" dirty="0">
                <a:latin typeface="Calibri" panose="020F0502020204030204" pitchFamily="34" charset="0"/>
              </a:rPr>
              <a:t> </a:t>
            </a:r>
            <a:r>
              <a:rPr lang="en-IN" sz="1700" dirty="0" smtClean="0">
                <a:latin typeface="Calibri" panose="020F0502020204030204" pitchFamily="34" charset="0"/>
              </a:rPr>
              <a:t>     of </a:t>
            </a:r>
            <a:r>
              <a:rPr lang="en-IN" sz="1700" dirty="0">
                <a:latin typeface="Calibri" panose="020F0502020204030204" pitchFamily="34" charset="0"/>
              </a:rPr>
              <a:t>Bharti </a:t>
            </a:r>
            <a:r>
              <a:rPr lang="en-IN" sz="1700" dirty="0" smtClean="0">
                <a:latin typeface="Calibri" panose="020F0502020204030204" pitchFamily="34" charset="0"/>
              </a:rPr>
              <a:t>Airtel.</a:t>
            </a:r>
          </a:p>
          <a:p>
            <a:pPr marL="409575" indent="-285750" algn="just">
              <a:spcBef>
                <a:spcPts val="0"/>
              </a:spcBef>
              <a:buClr>
                <a:srgbClr val="111516"/>
              </a:buClr>
              <a:buSzPts val="1650"/>
              <a:buFont typeface="Symbol" panose="05050102010706020507" pitchFamily="18" charset="2"/>
              <a:buChar char="·"/>
            </a:pPr>
            <a:r>
              <a:rPr lang="en-IN" sz="1700" dirty="0" err="1" smtClean="0">
                <a:latin typeface="Calibri" panose="020F0502020204030204" pitchFamily="34" charset="0"/>
              </a:rPr>
              <a:t>Adani</a:t>
            </a:r>
            <a:r>
              <a:rPr lang="en-IN" sz="1700" dirty="0" smtClean="0">
                <a:latin typeface="Calibri" panose="020F0502020204030204" pitchFamily="34" charset="0"/>
              </a:rPr>
              <a:t> </a:t>
            </a:r>
            <a:r>
              <a:rPr lang="en-IN" sz="1700" dirty="0">
                <a:latin typeface="Calibri" panose="020F0502020204030204" pitchFamily="34" charset="0"/>
              </a:rPr>
              <a:t>Enterprises hit a fresh 52-week high of </a:t>
            </a:r>
            <a:r>
              <a:rPr lang="en-IN" sz="1700" dirty="0" err="1">
                <a:latin typeface="Calibri" panose="020F0502020204030204" pitchFamily="34" charset="0"/>
              </a:rPr>
              <a:t>Rs</a:t>
            </a:r>
            <a:r>
              <a:rPr lang="en-IN" sz="1700" dirty="0">
                <a:latin typeface="Calibri" panose="020F0502020204030204" pitchFamily="34" charset="0"/>
              </a:rPr>
              <a:t> 364.60, Bharti Airtel rallied nearly 5 percent on </a:t>
            </a:r>
            <a:r>
              <a:rPr lang="en-IN" sz="1700" dirty="0" smtClean="0">
                <a:latin typeface="Calibri" panose="020F0502020204030204" pitchFamily="34" charset="0"/>
              </a:rPr>
              <a:t>Monday.</a:t>
            </a:r>
          </a:p>
          <a:p>
            <a:pPr marL="409575" indent="-285750" algn="just">
              <a:spcBef>
                <a:spcPts val="0"/>
              </a:spcBef>
              <a:buClr>
                <a:srgbClr val="111516"/>
              </a:buClr>
              <a:buSzPts val="1650"/>
              <a:buFont typeface="Symbol" panose="05050102010706020507" pitchFamily="18" charset="2"/>
              <a:buChar char="·"/>
            </a:pPr>
            <a:r>
              <a:rPr lang="en-IN" sz="1700" dirty="0" smtClean="0">
                <a:latin typeface="Calibri" panose="020F0502020204030204" pitchFamily="34" charset="0"/>
              </a:rPr>
              <a:t>As </a:t>
            </a:r>
            <a:r>
              <a:rPr lang="en-IN" sz="1700" dirty="0">
                <a:latin typeface="Calibri" panose="020F0502020204030204" pitchFamily="34" charset="0"/>
              </a:rPr>
              <a:t>per companies financial highlights, Consolidated income from operations increased by 12% to RS 40,379 </a:t>
            </a:r>
            <a:r>
              <a:rPr lang="en-IN" sz="1700" dirty="0" err="1">
                <a:latin typeface="Calibri" panose="020F0502020204030204" pitchFamily="34" charset="0"/>
              </a:rPr>
              <a:t>Crores</a:t>
            </a:r>
            <a:r>
              <a:rPr lang="en-IN" sz="1700" dirty="0">
                <a:latin typeface="Calibri" panose="020F0502020204030204" pitchFamily="34" charset="0"/>
              </a:rPr>
              <a:t> VS RS 35,924 </a:t>
            </a:r>
            <a:r>
              <a:rPr lang="en-IN" sz="1700" dirty="0" err="1">
                <a:latin typeface="Calibri" panose="020F0502020204030204" pitchFamily="34" charset="0"/>
              </a:rPr>
              <a:t>Crores</a:t>
            </a:r>
            <a:r>
              <a:rPr lang="en-IN" sz="1700" dirty="0">
                <a:latin typeface="Calibri" panose="020F0502020204030204" pitchFamily="34" charset="0"/>
              </a:rPr>
              <a:t> in FY </a:t>
            </a:r>
            <a:r>
              <a:rPr lang="en-IN" sz="1700" dirty="0" smtClean="0">
                <a:latin typeface="Calibri" panose="020F0502020204030204" pitchFamily="34" charset="0"/>
              </a:rPr>
              <a:t>18.</a:t>
            </a:r>
          </a:p>
          <a:p>
            <a:pPr marL="409575" indent="-285750" algn="just">
              <a:spcBef>
                <a:spcPts val="0"/>
              </a:spcBef>
              <a:buClr>
                <a:srgbClr val="111516"/>
              </a:buClr>
              <a:buSzPts val="1650"/>
              <a:buFont typeface="Symbol" panose="05050102010706020507" pitchFamily="18" charset="2"/>
              <a:buChar char="·"/>
            </a:pPr>
            <a:r>
              <a:rPr lang="en-IN" sz="1700" dirty="0" smtClean="0">
                <a:latin typeface="Calibri" panose="020F0502020204030204" pitchFamily="34" charset="0"/>
              </a:rPr>
              <a:t>Consolidated </a:t>
            </a:r>
            <a:r>
              <a:rPr lang="en-IN" sz="1700" dirty="0">
                <a:latin typeface="Calibri" panose="020F0502020204030204" pitchFamily="34" charset="0"/>
              </a:rPr>
              <a:t>EBIDTA stood at RS 2,541 </a:t>
            </a:r>
            <a:r>
              <a:rPr lang="en-IN" sz="1700" dirty="0" err="1">
                <a:latin typeface="Calibri" panose="020F0502020204030204" pitchFamily="34" charset="0"/>
              </a:rPr>
              <a:t>Crores</a:t>
            </a:r>
            <a:r>
              <a:rPr lang="en-IN" sz="1700" dirty="0">
                <a:latin typeface="Calibri" panose="020F0502020204030204" pitchFamily="34" charset="0"/>
              </a:rPr>
              <a:t> VS  RS 2,626 </a:t>
            </a:r>
            <a:r>
              <a:rPr lang="en-IN" sz="1700" dirty="0" err="1">
                <a:latin typeface="Calibri" panose="020F0502020204030204" pitchFamily="34" charset="0"/>
              </a:rPr>
              <a:t>Crores</a:t>
            </a:r>
            <a:r>
              <a:rPr lang="en-IN" sz="1700" dirty="0">
                <a:latin typeface="Calibri" panose="020F0502020204030204" pitchFamily="34" charset="0"/>
              </a:rPr>
              <a:t> in FY </a:t>
            </a:r>
            <a:r>
              <a:rPr lang="en-IN" sz="1700" dirty="0" smtClean="0">
                <a:latin typeface="Calibri" panose="020F0502020204030204" pitchFamily="34" charset="0"/>
              </a:rPr>
              <a:t>18.</a:t>
            </a:r>
          </a:p>
          <a:p>
            <a:pPr marL="409575" indent="-285750" algn="just">
              <a:spcBef>
                <a:spcPts val="0"/>
              </a:spcBef>
              <a:buClr>
                <a:srgbClr val="111516"/>
              </a:buClr>
              <a:buSzPts val="1650"/>
              <a:buFont typeface="Symbol" panose="05050102010706020507" pitchFamily="18" charset="2"/>
              <a:buChar char="·"/>
            </a:pPr>
            <a:r>
              <a:rPr lang="en-IN" sz="1700" dirty="0" smtClean="0">
                <a:latin typeface="Calibri" panose="020F0502020204030204" pitchFamily="34" charset="0"/>
              </a:rPr>
              <a:t>As </a:t>
            </a:r>
            <a:r>
              <a:rPr lang="en-IN" sz="1700" dirty="0">
                <a:latin typeface="Calibri" panose="020F0502020204030204" pitchFamily="34" charset="0"/>
              </a:rPr>
              <a:t>per Standalone Financial result:- On standalone basis, total income of RS 15,923.60 </a:t>
            </a:r>
            <a:r>
              <a:rPr lang="en-IN" sz="1700" dirty="0" err="1">
                <a:latin typeface="Calibri" panose="020F0502020204030204" pitchFamily="34" charset="0"/>
              </a:rPr>
              <a:t>Crore</a:t>
            </a:r>
            <a:r>
              <a:rPr lang="en-IN" sz="1700" dirty="0">
                <a:latin typeface="Calibri" panose="020F0502020204030204" pitchFamily="34" charset="0"/>
              </a:rPr>
              <a:t> and PAT of RS 487.24  </a:t>
            </a:r>
            <a:r>
              <a:rPr lang="en-IN" sz="1700" dirty="0" err="1">
                <a:latin typeface="Calibri" panose="020F0502020204030204" pitchFamily="34" charset="0"/>
              </a:rPr>
              <a:t>Crore</a:t>
            </a:r>
            <a:r>
              <a:rPr lang="en-IN" sz="1700" dirty="0">
                <a:latin typeface="Calibri" panose="020F0502020204030204" pitchFamily="34" charset="0"/>
              </a:rPr>
              <a:t>, the operational performance of company has been comprehensively increased and seems like have a big hand on telecom sector too in upcoming days.</a:t>
            </a:r>
          </a:p>
          <a:p>
            <a:pPr marL="123825" indent="0" algn="l">
              <a:spcBef>
                <a:spcPts val="0"/>
              </a:spcBef>
              <a:buClr>
                <a:srgbClr val="111516"/>
              </a:buClr>
              <a:buSzPts val="1650"/>
            </a:pPr>
            <a:endParaRPr lang="en-IN" sz="1800" dirty="0"/>
          </a:p>
          <a:p>
            <a:pPr marL="1238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6"/>
              </a:buClr>
              <a:buSzPts val="1650"/>
            </a:pPr>
            <a:endParaRPr lang="en-IN" sz="1650" dirty="0" smtClean="0">
              <a:solidFill>
                <a:srgbClr val="111516"/>
              </a:solidFill>
              <a:latin typeface="Calibri" panose="020F0502020204030204" pitchFamily="34" charset="0"/>
            </a:endParaRPr>
          </a:p>
          <a:p>
            <a:pPr marL="1238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6"/>
              </a:buClr>
              <a:buSzPts val="1650"/>
            </a:pPr>
            <a:endParaRPr sz="1650" dirty="0">
              <a:solidFill>
                <a:srgbClr val="111516"/>
              </a:solidFill>
              <a:latin typeface="Calibri" panose="020F0502020204030204" pitchFamily="34" charset="0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</a:pPr>
            <a:endParaRPr sz="1650" dirty="0">
              <a:solidFill>
                <a:srgbClr val="11151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321972" y="180304"/>
            <a:ext cx="11526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Bharti Airtel Ltd | Company Overview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6606862" y="3129566"/>
            <a:ext cx="4919729" cy="3728434"/>
          </a:xfrm>
          <a:prstGeom prst="roundRect">
            <a:avLst>
              <a:gd name="adj" fmla="val 16667"/>
            </a:avLst>
          </a:prstGeom>
          <a:solidFill>
            <a:srgbClr val="FAF2D2"/>
          </a:solidFill>
          <a:ln w="9525" cap="rnd" cmpd="sng">
            <a:solidFill>
              <a:srgbClr val="DCB3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Bharti Group was established in 1983 by Sunil Mittal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In 1984 Bharti Telecom limited was incorporated,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first company to offer Push button phones name as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‘</a:t>
            </a:r>
            <a:r>
              <a:rPr lang="en-IN" sz="1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Mitbrau</a:t>
            </a:r>
            <a:r>
              <a:rPr lang="en-IN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In early 90’s country’s first Fax  machines and cordless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phones were launched by BTL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In 1992, Sunil Mittal to set up a cellular network 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Delhi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Bharti Airtel Limited is a leading global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telecommunication company with operations in 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countries across Asia and Africa.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321972" y="768893"/>
            <a:ext cx="5640946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Bharti Airtel Limited also known as “Airtel”, It is an Indian global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telecommunications services company headquartered at New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Delhi, India and operating in 18 countries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It operates a GSM network in all countries, 3G, 4G LTE, 4G+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mobile services, fixed line broadband and voice services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depending upon the country of operation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Airtel had also rolled out its </a:t>
            </a:r>
            <a:r>
              <a:rPr lang="en-IN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VoLTE</a:t>
            </a: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technology across all Indian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telecom circles.</a:t>
            </a:r>
            <a:r>
              <a:rPr lang="en-IN" sz="160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the second largest mobile network operator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India and second largest mobile network operator in the world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with over 439.84 million subscribers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Bharti Airtel was named India's 2nd most valuable brand in the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first ever </a:t>
            </a:r>
            <a:r>
              <a:rPr lang="en-IN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Brandz</a:t>
            </a:r>
            <a:r>
              <a:rPr lang="en-I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ranking by Millward Brown and WPP plc.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862" y="768893"/>
            <a:ext cx="4919730" cy="227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4"/>
            <a:ext cx="12192000" cy="68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5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994040" y="1850441"/>
            <a:ext cx="2955600" cy="808591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IN" sz="1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Gopal</a:t>
            </a:r>
            <a:r>
              <a:rPr lang="en-IN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Vittal</a:t>
            </a:r>
            <a:endParaRPr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MD &amp; CEO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(INDIA &amp; SOUTH ASIA)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186180" y="3414888"/>
            <a:ext cx="2955600" cy="9011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Chua Sock Koong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Non-Executive Director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86180" y="5829138"/>
            <a:ext cx="2955599" cy="901148"/>
          </a:xfrm>
          <a:prstGeom prst="rect">
            <a:avLst/>
          </a:prstGeom>
          <a:solidFill>
            <a:srgbClr val="002060"/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             </a:t>
            </a: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 Shishir Priyadarshi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                </a:t>
            </a: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Independent Director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3292014" y="3412681"/>
            <a:ext cx="2955600" cy="90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Tan Yong Choo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Non-Executive Director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3292014" y="5829138"/>
            <a:ext cx="2955600" cy="90219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 V.K. Viswanathan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Independent Director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6421869" y="3401544"/>
            <a:ext cx="2955600" cy="900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</a:t>
            </a: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 Rakesh Bharti Mittal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Non-Executive Director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6415125" y="5835600"/>
            <a:ext cx="2955600" cy="9011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 Manish Kejriwal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Independent Director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190354" y="4607521"/>
            <a:ext cx="2955600" cy="9011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Ms.Kimsuka Narasimhan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Independent Director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6421869" y="4558873"/>
            <a:ext cx="2955600" cy="9011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IN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Mr.Dinesh Kumar Mittal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I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Independent Director 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3292014" y="4604073"/>
            <a:ext cx="2955600" cy="9011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IN" sz="1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</a:t>
            </a:r>
            <a:r>
              <a:rPr lang="en-IN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Craig Edward </a:t>
            </a:r>
            <a:r>
              <a:rPr lang="en-IN" sz="1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Ehrich</a:t>
            </a:r>
            <a:endParaRPr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r>
              <a:rPr lang="en-IN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Independent Director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>
            <a:off x="598073" y="2940401"/>
            <a:ext cx="6875172" cy="666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21"/>
          <p:cNvCxnSpPr/>
          <p:nvPr/>
        </p:nvCxnSpPr>
        <p:spPr>
          <a:xfrm>
            <a:off x="598073" y="2964646"/>
            <a:ext cx="0" cy="44616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0" name="Google Shape;170;p21"/>
          <p:cNvCxnSpPr/>
          <p:nvPr/>
        </p:nvCxnSpPr>
        <p:spPr>
          <a:xfrm>
            <a:off x="2632137" y="2682554"/>
            <a:ext cx="20911" cy="28209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1" name="Google Shape;171;p21"/>
          <p:cNvSpPr txBox="1"/>
          <p:nvPr/>
        </p:nvSpPr>
        <p:spPr>
          <a:xfrm>
            <a:off x="563054" y="177485"/>
            <a:ext cx="84135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Bharti Airtel limited - Organization structure (India and South Asia)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60" y="3410808"/>
            <a:ext cx="720611" cy="89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040" y="1860947"/>
            <a:ext cx="924912" cy="80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73230" y="4594478"/>
            <a:ext cx="770736" cy="9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15125" y="4565002"/>
            <a:ext cx="745528" cy="91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1460" y="4604073"/>
            <a:ext cx="720611" cy="904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97849" y="5816848"/>
            <a:ext cx="722794" cy="9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21868" y="3399346"/>
            <a:ext cx="738785" cy="90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73229" y="3410808"/>
            <a:ext cx="764832" cy="92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3182" y="5829138"/>
            <a:ext cx="708889" cy="90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286530" y="5829138"/>
            <a:ext cx="751531" cy="90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999945" y="803930"/>
            <a:ext cx="2955600" cy="808591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7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r>
              <a:rPr lang="en-IN" sz="1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Mr.</a:t>
            </a:r>
            <a:r>
              <a:rPr lang="en-IN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Sunil Bharti Mittal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CHAIRMAN</a:t>
            </a:r>
            <a:endParaRPr sz="1800" b="0" i="0" u="none" strike="noStrike" cap="none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9946" y="816422"/>
            <a:ext cx="919006" cy="796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1"/>
          <p:cNvCxnSpPr/>
          <p:nvPr/>
        </p:nvCxnSpPr>
        <p:spPr>
          <a:xfrm>
            <a:off x="7473245" y="2940400"/>
            <a:ext cx="0" cy="44616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5" name="Google Shape;185;p21"/>
          <p:cNvSpPr/>
          <p:nvPr/>
        </p:nvSpPr>
        <p:spPr>
          <a:xfrm>
            <a:off x="7473245" y="639150"/>
            <a:ext cx="4452592" cy="230792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E5D5"/>
              </a:gs>
              <a:gs pos="100000">
                <a:srgbClr val="F4B273"/>
              </a:gs>
            </a:gsLst>
            <a:lin ang="5400000" scaled="0"/>
          </a:gradFill>
          <a:ln w="9525" cap="rnd" cmpd="sng">
            <a:solidFill>
              <a:srgbClr val="E79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∙"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board of directors of the company has an optimum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mix of executive and non-executive directors, which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consists of two executive and nine non-executive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directors. </a:t>
            </a:r>
            <a:r>
              <a:rPr lang="en-IN" sz="13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</a:t>
            </a: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Sunil Bharti Mittal, Chairman and </a:t>
            </a:r>
            <a:r>
              <a:rPr lang="en-IN" sz="13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Mr.</a:t>
            </a: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IN" sz="13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Gopal</a:t>
            </a: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3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Vittal</a:t>
            </a: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MD &amp; CEO (India and South Asia) are </a:t>
            </a: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two executive directors on the board is 50% of the total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board strength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∙ The board members possess requisite skills, experience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and expertise required to take decisions, which are in the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best interest of the company.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1601449" y="70474"/>
            <a:ext cx="4294383" cy="609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stria"/>
              <a:buNone/>
            </a:pPr>
            <a:r>
              <a: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sym typeface="Lustria"/>
              </a:rPr>
              <a:t>Key Highlights Over The Years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113700" y="737400"/>
            <a:ext cx="9401700" cy="329655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74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◈"/>
            </a:pPr>
            <a:r>
              <a:rPr lang="en-IN" sz="1400" dirty="0">
                <a:solidFill>
                  <a:srgbClr val="7153A0"/>
                </a:solidFill>
              </a:rPr>
              <a:t> </a:t>
            </a: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Introduced first India’s mobile banking platform.</a:t>
            </a:r>
            <a:endParaRPr sz="1400" dirty="0">
              <a:latin typeface="Calibri" panose="020F0502020204030204" pitchFamily="34" charset="0"/>
            </a:endParaRPr>
          </a:p>
          <a:p>
            <a:pPr marL="342900" lvl="0" indent="-274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Char char="◈"/>
            </a:pP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 Launched OTT mobile network application with </a:t>
            </a:r>
            <a:r>
              <a:rPr lang="en-IN" sz="1400" dirty="0" err="1">
                <a:solidFill>
                  <a:srgbClr val="7153A0"/>
                </a:solidFill>
                <a:latin typeface="Calibri" panose="020F0502020204030204" pitchFamily="34" charset="0"/>
              </a:rPr>
              <a:t>Wynk</a:t>
            </a: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 Music. </a:t>
            </a:r>
            <a:endParaRPr sz="1400" dirty="0">
              <a:latin typeface="Calibri" panose="020F0502020204030204" pitchFamily="34" charset="0"/>
            </a:endParaRPr>
          </a:p>
          <a:p>
            <a:pPr marL="342900" lvl="0" indent="-274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Char char="◈"/>
            </a:pP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 Partner with Apple to introduce ‘ IPhone 3G’.</a:t>
            </a:r>
            <a:endParaRPr sz="1400" dirty="0">
              <a:latin typeface="Calibri" panose="020F0502020204030204" pitchFamily="34" charset="0"/>
            </a:endParaRPr>
          </a:p>
          <a:p>
            <a:pPr marL="342900" lvl="0" indent="-274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Char char="◈"/>
            </a:pP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Became first mobile operator to introduce Voice over Wi-Fi in India. Became first mobile operator to introduce Voice over Wi-Fi in India.</a:t>
            </a:r>
            <a:endParaRPr sz="1400" dirty="0">
              <a:latin typeface="Calibri" panose="020F0502020204030204" pitchFamily="34" charset="0"/>
            </a:endParaRPr>
          </a:p>
          <a:p>
            <a:pPr marL="342900" lvl="0" indent="-274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Char char="◈"/>
            </a:pP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 First to deploy LTE advanced 4G technology.</a:t>
            </a:r>
            <a:endParaRPr sz="1400" dirty="0">
              <a:solidFill>
                <a:srgbClr val="7153A0"/>
              </a:solidFill>
              <a:latin typeface="Calibri" panose="020F0502020204030204" pitchFamily="34" charset="0"/>
            </a:endParaRPr>
          </a:p>
          <a:p>
            <a:pPr marL="342900" lvl="0" indent="-274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Char char="◈"/>
            </a:pP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 Pioneered mobile music with the launch of ‘ Hello Tunes’. </a:t>
            </a:r>
            <a:endParaRPr sz="1400" dirty="0">
              <a:solidFill>
                <a:srgbClr val="7153A0"/>
              </a:solidFill>
              <a:latin typeface="Calibri" panose="020F0502020204030204" pitchFamily="34" charset="0"/>
            </a:endParaRPr>
          </a:p>
          <a:p>
            <a:pPr marL="342900" lvl="0" indent="-274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Char char="◈"/>
            </a:pP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Launched high speed 4G services commercially in 334 towns across India.</a:t>
            </a:r>
            <a:endParaRPr sz="1400" dirty="0">
              <a:latin typeface="Calibri" panose="020F0502020204030204" pitchFamily="34" charset="0"/>
            </a:endParaRPr>
          </a:p>
          <a:p>
            <a:pPr marL="342900" lvl="0" indent="-274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Char char="◈"/>
            </a:pP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Announced the launch of first indigenously manufactured DTH set top boxes; in step with the Government’s ‘Make in India’ initiative.</a:t>
            </a:r>
            <a:endParaRPr sz="1400" dirty="0">
              <a:latin typeface="Calibri" panose="020F0502020204030204" pitchFamily="34" charset="0"/>
            </a:endParaRPr>
          </a:p>
          <a:p>
            <a:pPr marL="342900" lvl="0" indent="-274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00"/>
              <a:buChar char="◈"/>
            </a:pPr>
            <a:r>
              <a:rPr lang="en-IN" sz="1400" dirty="0">
                <a:solidFill>
                  <a:srgbClr val="7153A0"/>
                </a:solidFill>
                <a:latin typeface="Calibri" panose="020F0502020204030204" pitchFamily="34" charset="0"/>
              </a:rPr>
              <a:t>Deployed LTE 900 technology in 10 Circles to offer significantly better indoor 4G coverage.</a:t>
            </a:r>
            <a:endParaRPr sz="1400" dirty="0">
              <a:latin typeface="Calibri" panose="020F0502020204030204" pitchFamily="34" charset="0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9033" y="70474"/>
            <a:ext cx="1170017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96909" y="40943"/>
            <a:ext cx="1017244" cy="10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55318" y="39766"/>
            <a:ext cx="1100263" cy="10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11221" y="1173708"/>
            <a:ext cx="1280780" cy="90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71820" y="2077652"/>
            <a:ext cx="1339400" cy="10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59650" y="1170189"/>
            <a:ext cx="1339399" cy="88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/>
          <p:cNvSpPr/>
          <p:nvPr/>
        </p:nvSpPr>
        <p:spPr>
          <a:xfrm>
            <a:off x="9062113" y="3720785"/>
            <a:ext cx="2879267" cy="3112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47650">
              <a:buClr>
                <a:srgbClr val="C00000"/>
              </a:buClr>
              <a:buSzPts val="1200"/>
              <a:buFont typeface="Arial"/>
              <a:buChar char="•"/>
            </a:pPr>
            <a:r>
              <a:rPr lang="en-IN" sz="1600" b="1" dirty="0">
                <a:solidFill>
                  <a:srgbClr val="C00000"/>
                </a:solidFill>
                <a:latin typeface="Calibri" panose="020F0502020204030204" pitchFamily="34" charset="0"/>
                <a:ea typeface="Arial"/>
                <a:cs typeface="Arial"/>
              </a:rPr>
              <a:t>In addition to the above, Airtel own and operate more than 42,053 telecom towers with presence across all 22 telecom circles.</a:t>
            </a:r>
            <a:endParaRPr lang="en-IN" sz="16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Arial"/>
            </a:endParaRPr>
          </a:p>
          <a:p>
            <a:pPr lvl="0">
              <a:buSzPts val="1800"/>
            </a:pPr>
            <a:endParaRPr lang="en-IN" sz="1600" b="1" dirty="0">
              <a:solidFill>
                <a:srgbClr val="C00000"/>
              </a:solidFill>
              <a:latin typeface="Calibri" panose="020F0502020204030204" pitchFamily="34" charset="0"/>
              <a:ea typeface="Arial"/>
              <a:cs typeface="Arial"/>
            </a:endParaRPr>
          </a:p>
          <a:p>
            <a:pPr marL="285750" lvl="0" indent="-247650">
              <a:buClr>
                <a:srgbClr val="C00000"/>
              </a:buClr>
              <a:buSzPts val="1200"/>
              <a:buFont typeface="Arial"/>
              <a:buChar char="•"/>
            </a:pPr>
            <a:r>
              <a:rPr lang="en-IN" sz="1600" b="1" dirty="0">
                <a:solidFill>
                  <a:srgbClr val="C00000"/>
                </a:solidFill>
                <a:latin typeface="Calibri" panose="020F0502020204030204" pitchFamily="34" charset="0"/>
                <a:ea typeface="Arial"/>
                <a:cs typeface="Arial"/>
              </a:rPr>
              <a:t>Airtel also owns India’s first payment bank across all 28 states in India.</a:t>
            </a:r>
            <a:endParaRPr lang="en-IN" sz="1600" dirty="0">
              <a:solidFill>
                <a:srgbClr val="000000"/>
              </a:solidFill>
              <a:latin typeface="Calibri" panose="020F0502020204030204" pitchFamily="34" charset="0"/>
              <a:ea typeface="Arial"/>
              <a:cs typeface="Arial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41036262"/>
              </p:ext>
            </p:extLst>
          </p:nvPr>
        </p:nvGraphicFramePr>
        <p:xfrm>
          <a:off x="57281" y="4161757"/>
          <a:ext cx="8868356" cy="2696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02257" y="4161757"/>
            <a:ext cx="3388419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latin typeface="Calibri" panose="020F0502020204030204" pitchFamily="34" charset="0"/>
              </a:rPr>
              <a:t>Business Divisions</a:t>
            </a:r>
            <a:endParaRPr lang="en-IN" sz="28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3629464" y="242004"/>
            <a:ext cx="3601329" cy="473461"/>
          </a:xfrm>
          <a:prstGeom prst="rect">
            <a:avLst/>
          </a:prstGeom>
          <a:gradFill>
            <a:gsLst>
              <a:gs pos="0">
                <a:srgbClr val="D6A2B4"/>
              </a:gs>
              <a:gs pos="100000">
                <a:srgbClr val="BA748C"/>
              </a:gs>
            </a:gsLst>
            <a:lin ang="5400000" scaled="0"/>
          </a:gradFill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stria"/>
              <a:buNone/>
            </a:pPr>
            <a:r>
              <a:rPr lang="en-IN" sz="2400" b="1" dirty="0" smtClean="0">
                <a:solidFill>
                  <a:schemeClr val="lt1"/>
                </a:solidFill>
                <a:latin typeface="Calibri" panose="020F0502020204030204" pitchFamily="34" charset="0"/>
                <a:sym typeface="Lustria"/>
              </a:rPr>
              <a:t>Revenue Model</a:t>
            </a:r>
            <a:endParaRPr sz="2400" b="1" dirty="0">
              <a:latin typeface="Calibri" panose="020F0502020204030204" pitchFamily="34" charset="0"/>
            </a:endParaRPr>
          </a:p>
        </p:txBody>
      </p:sp>
      <p:grpSp>
        <p:nvGrpSpPr>
          <p:cNvPr id="222" name="Google Shape;222;p23"/>
          <p:cNvGrpSpPr/>
          <p:nvPr/>
        </p:nvGrpSpPr>
        <p:grpSpPr>
          <a:xfrm>
            <a:off x="225082" y="1119736"/>
            <a:ext cx="11737992" cy="5548350"/>
            <a:chOff x="-837076" y="234607"/>
            <a:chExt cx="11190751" cy="4993976"/>
          </a:xfrm>
        </p:grpSpPr>
        <p:sp>
          <p:nvSpPr>
            <p:cNvPr id="226" name="Google Shape;226;p23"/>
            <p:cNvSpPr txBox="1"/>
            <p:nvPr/>
          </p:nvSpPr>
          <p:spPr>
            <a:xfrm>
              <a:off x="1790889" y="234607"/>
              <a:ext cx="2826216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IN" sz="2100" b="1" i="0" u="sng" strike="noStrike" cap="none" dirty="0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 </a:t>
              </a:r>
              <a:r>
                <a:rPr lang="en-IN" sz="2100" b="1" i="0" u="sng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Prepaid and </a:t>
              </a:r>
              <a:r>
                <a:rPr lang="en-IN" sz="2100" b="1" i="0" u="sng" strike="noStrike" cap="none" dirty="0" err="1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Postpaid</a:t>
              </a:r>
              <a:endParaRPr sz="2100" b="1" i="0" u="sng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-837076" y="341111"/>
              <a:ext cx="9744600" cy="9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3"/>
            <p:cNvSpPr txBox="1"/>
            <p:nvPr/>
          </p:nvSpPr>
          <p:spPr>
            <a:xfrm>
              <a:off x="-664766" y="698497"/>
              <a:ext cx="6437505" cy="604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t" anchorCtr="0">
              <a:noAutofit/>
            </a:bodyPr>
            <a:lstStyle/>
            <a:p>
              <a:pPr marL="171450" marR="0" lvl="1" indent="-158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Highest ARPU (</a:t>
              </a:r>
              <a:r>
                <a:rPr lang="en-IN" b="0" i="0" u="none" strike="noStrike" cap="none" dirty="0" err="1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Rs</a:t>
              </a: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. 157) in the industry, most of it comes from Smartphone user.</a:t>
              </a:r>
              <a:endParaRPr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Only 5% of revenue comes from </a:t>
              </a:r>
              <a:r>
                <a:rPr lang="en-IN" b="0" i="0" u="none" strike="noStrike" cap="none" dirty="0" err="1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Postpaid</a:t>
              </a: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 , rest comes from prepaid</a:t>
              </a:r>
              <a:endParaRPr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Still provide 2 G for feature mobile</a:t>
              </a:r>
              <a:r>
                <a:rPr lang="en-IN" b="0" i="0" u="none" strike="noStrike" cap="none" dirty="0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.</a:t>
              </a:r>
              <a:endParaRPr b="0" i="0" u="none" strike="noStrike" cap="none" dirty="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691955" y="1752862"/>
              <a:ext cx="7661719" cy="574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3"/>
            <p:cNvSpPr txBox="1"/>
            <p:nvPr/>
          </p:nvSpPr>
          <p:spPr>
            <a:xfrm>
              <a:off x="1808301" y="1528792"/>
              <a:ext cx="21573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IN" sz="2100" b="1" i="0" u="sng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Churn rate 2.2%</a:t>
              </a:r>
              <a:endParaRPr sz="2100" b="1" i="0" u="sng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-430689" y="1546271"/>
              <a:ext cx="2125835" cy="342900"/>
            </a:xfrm>
            <a:prstGeom prst="round2SameRect">
              <a:avLst>
                <a:gd name="adj1" fmla="val 16670"/>
                <a:gd name="adj2" fmla="val 0"/>
              </a:avLst>
            </a:prstGeom>
            <a:solidFill>
              <a:srgbClr val="60BCD6"/>
            </a:solidFill>
            <a:ln w="15875" cap="rnd" cmpd="sng">
              <a:solidFill>
                <a:srgbClr val="60BCD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IN" sz="2000" b="1" i="0" u="none" strike="noStrike" cap="none" dirty="0" smtClean="0">
                  <a:solidFill>
                    <a:srgbClr val="000000"/>
                  </a:solidFill>
                  <a:latin typeface="Calibri" panose="020F0502020204030204" pitchFamily="34" charset="0"/>
                  <a:sym typeface="Arial"/>
                </a:rPr>
                <a:t>Data Subscriber</a:t>
              </a:r>
              <a:endParaRPr sz="2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endParaRPr>
            </a:p>
          </p:txBody>
        </p:sp>
        <p:sp>
          <p:nvSpPr>
            <p:cNvPr id="235" name="Google Shape;235;p23"/>
            <p:cNvSpPr txBox="1"/>
            <p:nvPr/>
          </p:nvSpPr>
          <p:spPr>
            <a:xfrm>
              <a:off x="-561684" y="2004941"/>
              <a:ext cx="5857800" cy="726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t" anchorCtr="0">
              <a:noAutofit/>
            </a:bodyPr>
            <a:lstStyle/>
            <a:p>
              <a:pPr marL="171450" marR="0" lvl="1" indent="-158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Consistently increasing subscribers over the years</a:t>
              </a:r>
              <a:endParaRPr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25% revenue comes from Africa</a:t>
              </a:r>
              <a:endParaRPr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Competition from JIO led to loss in business from Bangladesh</a:t>
              </a:r>
              <a:endParaRPr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691955" y="3505084"/>
              <a:ext cx="7661719" cy="574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3"/>
            <p:cNvSpPr txBox="1"/>
            <p:nvPr/>
          </p:nvSpPr>
          <p:spPr>
            <a:xfrm>
              <a:off x="1849568" y="3051122"/>
              <a:ext cx="15858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IN" sz="2100" b="1" i="0" u="sng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Broadband</a:t>
              </a:r>
              <a:endParaRPr sz="2100" b="1" i="0" u="sng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-502189" y="3082577"/>
              <a:ext cx="2179465" cy="342900"/>
            </a:xfrm>
            <a:prstGeom prst="round2SameRect">
              <a:avLst>
                <a:gd name="adj1" fmla="val 16670"/>
                <a:gd name="adj2" fmla="val 0"/>
              </a:avLst>
            </a:prstGeom>
            <a:solidFill>
              <a:srgbClr val="CE91A6"/>
            </a:solidFill>
            <a:ln w="15875" cap="rnd" cmpd="sng">
              <a:solidFill>
                <a:srgbClr val="CE91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IN" sz="2000" b="1" i="0" u="none" strike="noStrike" cap="none" dirty="0" smtClean="0">
                  <a:solidFill>
                    <a:srgbClr val="000000"/>
                  </a:solidFill>
                  <a:latin typeface="Calibri" panose="020F0502020204030204" pitchFamily="34" charset="0"/>
                  <a:sym typeface="Arial"/>
                </a:rPr>
                <a:t>Home Services</a:t>
              </a:r>
              <a:endParaRPr sz="20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sym typeface="Arial"/>
              </a:endParaRPr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0" y="4079526"/>
              <a:ext cx="10353675" cy="1149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3"/>
            <p:cNvSpPr txBox="1"/>
            <p:nvPr/>
          </p:nvSpPr>
          <p:spPr>
            <a:xfrm>
              <a:off x="-650477" y="3628125"/>
              <a:ext cx="6035386" cy="872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900" tIns="41900" rIns="41900" bIns="41900" anchor="t" anchorCtr="0">
              <a:noAutofit/>
            </a:bodyPr>
            <a:lstStyle/>
            <a:p>
              <a:pPr marL="171450" marR="0" lvl="1" indent="-158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7% revenue comes from broadband business</a:t>
              </a:r>
              <a:endParaRPr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Churning rate is very low</a:t>
              </a:r>
              <a:endParaRPr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ARPU </a:t>
              </a:r>
              <a:r>
                <a:rPr lang="en-IN" b="0" i="0" u="none" strike="noStrike" cap="none" dirty="0" err="1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Rs</a:t>
              </a: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. 1000 to </a:t>
              </a:r>
              <a:r>
                <a:rPr lang="en-IN" b="0" i="0" u="none" strike="noStrike" cap="none" dirty="0" err="1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Rs</a:t>
              </a: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 800</a:t>
              </a:r>
              <a:endParaRPr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ustria"/>
                <a:buChar char="•"/>
              </a:pPr>
              <a:r>
                <a:rPr lang="en-IN" b="0" i="0" u="none" strike="noStrike" cap="none" dirty="0">
                  <a:solidFill>
                    <a:schemeClr val="dk1"/>
                  </a:solidFill>
                  <a:latin typeface="Calibri" panose="020F0502020204030204" pitchFamily="34" charset="0"/>
                  <a:ea typeface="Lustria"/>
                  <a:cs typeface="Lustria"/>
                  <a:sym typeface="Lustria"/>
                </a:rPr>
                <a:t>Customer are deemed to be more loyal than mobile data subscriber</a:t>
              </a:r>
              <a:endParaRPr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endParaRPr>
            </a:p>
          </p:txBody>
        </p:sp>
      </p:grpSp>
      <p:sp>
        <p:nvSpPr>
          <p:cNvPr id="243" name="Google Shape;243;p23"/>
          <p:cNvSpPr txBox="1"/>
          <p:nvPr/>
        </p:nvSpPr>
        <p:spPr>
          <a:xfrm>
            <a:off x="7979095" y="428353"/>
            <a:ext cx="1843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862987" y="1243979"/>
            <a:ext cx="2911671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SzPts val="2600"/>
            </a:pPr>
            <a:r>
              <a:rPr lang="en-IN" sz="2100" b="1" u="sng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More than 645 Channels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05687" y="1722153"/>
            <a:ext cx="4918282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33350">
              <a:lnSpc>
                <a:spcPct val="90000"/>
              </a:lnSpc>
              <a:buClr>
                <a:schemeClr val="dk1"/>
              </a:buClr>
              <a:buSzPts val="1700"/>
              <a:buFont typeface="Lustria"/>
              <a:buChar char="•"/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Churn rate is 1 %</a:t>
            </a:r>
          </a:p>
          <a:p>
            <a:pPr marL="114300" lvl="1" indent="-133350">
              <a:lnSpc>
                <a:spcPct val="90000"/>
              </a:lnSpc>
              <a:spcBef>
                <a:spcPts val="210"/>
              </a:spcBef>
              <a:buClr>
                <a:schemeClr val="dk1"/>
              </a:buClr>
              <a:buSzPts val="1700"/>
              <a:buFont typeface="Lustria"/>
              <a:buChar char="•"/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Revenue has increased with ARPU at </a:t>
            </a:r>
            <a:r>
              <a:rPr lang="en-IN" dirty="0" err="1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Rs</a:t>
            </a: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. 149</a:t>
            </a:r>
          </a:p>
          <a:p>
            <a:pPr marL="114300" lvl="1" indent="-133350">
              <a:lnSpc>
                <a:spcPct val="90000"/>
              </a:lnSpc>
              <a:spcBef>
                <a:spcPts val="210"/>
              </a:spcBef>
              <a:buClr>
                <a:schemeClr val="dk1"/>
              </a:buClr>
              <a:buSzPts val="1700"/>
              <a:buFont typeface="Lustria"/>
              <a:buChar char="•"/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Customer has increased too</a:t>
            </a:r>
          </a:p>
        </p:txBody>
      </p:sp>
      <p:sp>
        <p:nvSpPr>
          <p:cNvPr id="56" name="Google Shape;233;p23"/>
          <p:cNvSpPr/>
          <p:nvPr/>
        </p:nvSpPr>
        <p:spPr>
          <a:xfrm>
            <a:off x="6607806" y="2622108"/>
            <a:ext cx="2125835" cy="382052"/>
          </a:xfrm>
          <a:prstGeom prst="round2SameRect">
            <a:avLst>
              <a:gd name="adj1" fmla="val 16670"/>
              <a:gd name="adj2" fmla="val 0"/>
            </a:avLst>
          </a:prstGeom>
          <a:solidFill>
            <a:srgbClr val="60BCD6"/>
          </a:solidFill>
          <a:ln w="15875" cap="rnd" cmpd="sng">
            <a:solidFill>
              <a:srgbClr val="60BC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2000" b="1" dirty="0" smtClean="0">
                <a:latin typeface="Calibri" panose="020F0502020204030204" pitchFamily="34" charset="0"/>
              </a:rPr>
              <a:t>Airtel Business</a:t>
            </a:r>
            <a:endParaRPr sz="20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15846" y="2663929"/>
            <a:ext cx="189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buSzPts val="2600"/>
            </a:pPr>
            <a:r>
              <a:rPr lang="en-IN" sz="2000" b="1" u="sng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14% of Revenue</a:t>
            </a:r>
          </a:p>
        </p:txBody>
      </p:sp>
      <p:sp>
        <p:nvSpPr>
          <p:cNvPr id="5" name="Rectangle 4"/>
          <p:cNvSpPr/>
          <p:nvPr/>
        </p:nvSpPr>
        <p:spPr>
          <a:xfrm>
            <a:off x="6756705" y="3278576"/>
            <a:ext cx="5206369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33350">
              <a:lnSpc>
                <a:spcPct val="90000"/>
              </a:lnSpc>
              <a:buClr>
                <a:schemeClr val="dk1"/>
              </a:buClr>
              <a:buSzPts val="1700"/>
              <a:buFont typeface="Lustria"/>
              <a:buChar char="•"/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Cloud Network , Partnered with GOOGLE and AWS</a:t>
            </a:r>
          </a:p>
          <a:p>
            <a:pPr marL="114300" lvl="1" indent="-133350">
              <a:lnSpc>
                <a:spcPct val="90000"/>
              </a:lnSpc>
              <a:spcBef>
                <a:spcPts val="210"/>
              </a:spcBef>
              <a:buClr>
                <a:schemeClr val="dk1"/>
              </a:buClr>
              <a:buSzPts val="1700"/>
              <a:buFont typeface="Lustria"/>
              <a:buChar char="•"/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Revenue has grown significantly .</a:t>
            </a:r>
          </a:p>
          <a:p>
            <a:pPr marL="114300" lvl="1" indent="-133350">
              <a:lnSpc>
                <a:spcPct val="90000"/>
              </a:lnSpc>
              <a:spcBef>
                <a:spcPts val="210"/>
              </a:spcBef>
              <a:buClr>
                <a:schemeClr val="dk1"/>
              </a:buClr>
              <a:buSzPts val="1700"/>
              <a:buFont typeface="Lustria"/>
              <a:buChar char="•"/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Help global 2000 companies with voice , data , network and Cloud.</a:t>
            </a:r>
          </a:p>
        </p:txBody>
      </p:sp>
      <p:sp>
        <p:nvSpPr>
          <p:cNvPr id="59" name="Google Shape;238;p23"/>
          <p:cNvSpPr/>
          <p:nvPr/>
        </p:nvSpPr>
        <p:spPr>
          <a:xfrm>
            <a:off x="6610350" y="4542917"/>
            <a:ext cx="2179465" cy="382052"/>
          </a:xfrm>
          <a:prstGeom prst="round2SameRect">
            <a:avLst>
              <a:gd name="adj1" fmla="val 16670"/>
              <a:gd name="adj2" fmla="val 0"/>
            </a:avLst>
          </a:prstGeom>
          <a:solidFill>
            <a:srgbClr val="CE91A6"/>
          </a:solidFill>
          <a:ln w="15875" cap="rnd" cmpd="sng">
            <a:solidFill>
              <a:srgbClr val="CE91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90000"/>
              </a:lnSpc>
              <a:buSzPts val="2600"/>
            </a:pPr>
            <a:r>
              <a:rPr lang="en-IN" sz="2000" b="1" dirty="0">
                <a:solidFill>
                  <a:schemeClr val="tx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Infrastructure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8733641" y="4521056"/>
            <a:ext cx="3458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SzPts val="2600"/>
            </a:pPr>
            <a:r>
              <a:rPr lang="en-IN" sz="2000" b="1" u="sng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8% of Revenue – Bharti </a:t>
            </a:r>
            <a:r>
              <a:rPr lang="en-IN" sz="2000" b="1" u="sng" dirty="0" err="1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Infratel</a:t>
            </a:r>
            <a:endParaRPr lang="en-IN" sz="2000" b="1" u="sng" dirty="0">
              <a:solidFill>
                <a:schemeClr val="dk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6705" y="5235525"/>
            <a:ext cx="4902197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1" indent="-133350">
              <a:lnSpc>
                <a:spcPct val="90000"/>
              </a:lnSpc>
              <a:buClr>
                <a:schemeClr val="dk1"/>
              </a:buClr>
              <a:buSzPts val="1700"/>
              <a:buFont typeface="Lustria"/>
              <a:buChar char="•"/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They have more than 95000 towers.</a:t>
            </a:r>
          </a:p>
          <a:p>
            <a:pPr marL="114300" lvl="1" indent="-133350">
              <a:lnSpc>
                <a:spcPct val="90000"/>
              </a:lnSpc>
              <a:spcBef>
                <a:spcPts val="210"/>
              </a:spcBef>
              <a:buClr>
                <a:schemeClr val="dk1"/>
              </a:buClr>
              <a:buSzPts val="1700"/>
              <a:buFont typeface="Lustria"/>
              <a:buChar char="•"/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They provide these infrastructure to other Telecom as well.</a:t>
            </a:r>
          </a:p>
          <a:p>
            <a:pPr marL="114300" lvl="1" indent="-133350">
              <a:lnSpc>
                <a:spcPct val="90000"/>
              </a:lnSpc>
              <a:spcBef>
                <a:spcPts val="210"/>
              </a:spcBef>
              <a:buClr>
                <a:schemeClr val="dk1"/>
              </a:buClr>
              <a:buSzPts val="1700"/>
              <a:buFont typeface="Lustria"/>
              <a:buChar char="•"/>
            </a:pPr>
            <a:r>
              <a:rPr lang="en-IN" dirty="0">
                <a:solidFill>
                  <a:schemeClr val="dk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It has witnessed stable growth.</a:t>
            </a:r>
          </a:p>
        </p:txBody>
      </p:sp>
      <p:sp>
        <p:nvSpPr>
          <p:cNvPr id="27" name="Google Shape;233;p23"/>
          <p:cNvSpPr/>
          <p:nvPr/>
        </p:nvSpPr>
        <p:spPr>
          <a:xfrm>
            <a:off x="651341" y="1198118"/>
            <a:ext cx="2229791" cy="380965"/>
          </a:xfrm>
          <a:prstGeom prst="round2SameRect">
            <a:avLst>
              <a:gd name="adj1" fmla="val 16670"/>
              <a:gd name="adj2" fmla="val 0"/>
            </a:avLst>
          </a:prstGeom>
          <a:solidFill>
            <a:schemeClr val="accent3"/>
          </a:solidFill>
          <a:ln w="15875" cap="rnd" cmpd="sng">
            <a:solidFill>
              <a:srgbClr val="60BC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90000"/>
              </a:lnSpc>
              <a:buSzPts val="2800"/>
            </a:pPr>
            <a:r>
              <a:rPr lang="en-IN" sz="2000" b="1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Mobile Business</a:t>
            </a:r>
          </a:p>
        </p:txBody>
      </p:sp>
      <p:sp>
        <p:nvSpPr>
          <p:cNvPr id="28" name="Google Shape;233;p23"/>
          <p:cNvSpPr/>
          <p:nvPr/>
        </p:nvSpPr>
        <p:spPr>
          <a:xfrm>
            <a:off x="6586549" y="1248381"/>
            <a:ext cx="2229791" cy="380965"/>
          </a:xfrm>
          <a:prstGeom prst="round2SameRect">
            <a:avLst>
              <a:gd name="adj1" fmla="val 16670"/>
              <a:gd name="adj2" fmla="val 0"/>
            </a:avLst>
          </a:prstGeom>
          <a:solidFill>
            <a:schemeClr val="accent3"/>
          </a:solidFill>
          <a:ln w="15875" cap="rnd" cmpd="sng">
            <a:solidFill>
              <a:srgbClr val="60BC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90000"/>
              </a:lnSpc>
              <a:buSzPts val="2800"/>
            </a:pPr>
            <a:r>
              <a:rPr lang="en-IN" sz="2000" b="1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Digital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2918" y="95534"/>
            <a:ext cx="5883795" cy="289056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1019331" y="4751882"/>
            <a:ext cx="9893508" cy="160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11" y="3150094"/>
            <a:ext cx="5857874" cy="354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2919" y="3150094"/>
            <a:ext cx="5883794" cy="354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 txBox="1"/>
          <p:nvPr/>
        </p:nvSpPr>
        <p:spPr>
          <a:xfrm>
            <a:off x="6176664" y="3386848"/>
            <a:ext cx="5748600" cy="26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structure to drive the next phase of company’s growth</a:t>
            </a:r>
            <a:endParaRPr sz="1700" b="1" u="sng" dirty="0">
              <a:solidFill>
                <a:schemeClr val="dk1"/>
              </a:solidFill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6277970" y="3936143"/>
            <a:ext cx="5545989" cy="241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 Creation of B2C and B2B business verticals for enhanced business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efficiency and employee value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 Transformation from a ‘technology’ facing organisation structure to a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‘Customer’ facing one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 Will provide enhanced empowerment to employees</a:t>
            </a:r>
            <a:endParaRPr sz="1600" dirty="0">
              <a:solidFill>
                <a:schemeClr val="dk1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26261"/>
              </p:ext>
            </p:extLst>
          </p:nvPr>
        </p:nvGraphicFramePr>
        <p:xfrm>
          <a:off x="128600" y="95534"/>
          <a:ext cx="5837485" cy="2890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67828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stria"/>
              <a:buNone/>
            </a:pPr>
            <a:r>
              <a:rPr lang="en-IN" sz="3600" b="1" dirty="0">
                <a:solidFill>
                  <a:schemeClr val="lt1"/>
                </a:solidFill>
                <a:latin typeface="Calibri" panose="020F0502020204030204" pitchFamily="34" charset="0"/>
                <a:sym typeface="Lustria"/>
              </a:rPr>
              <a:t>Shareholder Holding Overview</a:t>
            </a:r>
            <a:endParaRPr sz="3600" b="1" dirty="0">
              <a:latin typeface="Calibri" panose="020F0502020204030204" pitchFamily="34" charset="0"/>
            </a:endParaRPr>
          </a:p>
        </p:txBody>
      </p:sp>
      <p:pic>
        <p:nvPicPr>
          <p:cNvPr id="283" name="Google Shape;283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6069" y="1828878"/>
            <a:ext cx="7728601" cy="459324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</p:pic>
      <p:sp>
        <p:nvSpPr>
          <p:cNvPr id="284" name="Google Shape;284;p25"/>
          <p:cNvSpPr txBox="1"/>
          <p:nvPr/>
        </p:nvSpPr>
        <p:spPr>
          <a:xfrm>
            <a:off x="8014671" y="1828878"/>
            <a:ext cx="3837904" cy="4593241"/>
          </a:xfrm>
          <a:prstGeom prst="rect">
            <a:avLst/>
          </a:prstGeom>
          <a:gradFill>
            <a:gsLst>
              <a:gs pos="0">
                <a:srgbClr val="D6A2B4"/>
              </a:gs>
              <a:gs pos="100000">
                <a:srgbClr val="BA748C"/>
              </a:gs>
            </a:gsLst>
            <a:lin ang="5400000" scaled="0"/>
          </a:gradFill>
          <a:ln w="9525" cap="rnd" cmpd="sng">
            <a:solidFill>
              <a:srgbClr val="C68B9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Promoter’s Shares have been reduced from 68% to 56%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sym typeface="Arial"/>
            </a:endParaRPr>
          </a:p>
          <a:p>
            <a:pPr marL="2857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Company has tried to raise money in the past</a:t>
            </a:r>
            <a:r>
              <a:rPr lang="en-IN" sz="2800" b="1" i="0" u="none" strike="noStrike" cap="none" dirty="0" smtClean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.</a:t>
            </a:r>
            <a:endParaRPr lang="en-IN" dirty="0">
              <a:latin typeface="Calibri" panose="020F0502020204030204" pitchFamily="34" charset="0"/>
              <a:ea typeface="Lustr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endParaRPr sz="28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IN" sz="2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There are no pledged shares</a:t>
            </a:r>
            <a:r>
              <a:rPr lang="en-IN" sz="1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Lustria"/>
                <a:cs typeface="Lustria"/>
                <a:sym typeface="Lustria"/>
              </a:rPr>
              <a:t>.</a:t>
            </a:r>
            <a:endParaRPr sz="18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28" y="640421"/>
            <a:ext cx="5628986" cy="237856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167424" y="48782"/>
            <a:ext cx="56151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Service Provider-wise Market Shares in term of Wireless Subscribers as on 31st March, 2020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629" y="3729133"/>
            <a:ext cx="5587130" cy="258151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167424" y="3213926"/>
            <a:ext cx="55733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 Additions in Wireless Subscribers of Access Service Providers in the month of March, 2020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9132" y="640421"/>
            <a:ext cx="5125905" cy="232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 txBox="1"/>
          <p:nvPr/>
        </p:nvSpPr>
        <p:spPr>
          <a:xfrm>
            <a:off x="6259132" y="48783"/>
            <a:ext cx="51259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Service Provider-wise Market Shares of Wireline Subscribers as on 31st March, 2020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9131" y="3725611"/>
            <a:ext cx="5125905" cy="257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 txBox="1"/>
          <p:nvPr/>
        </p:nvSpPr>
        <p:spPr>
          <a:xfrm>
            <a:off x="6259133" y="3172608"/>
            <a:ext cx="5125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Service Provider-wise Net Additions/declines in Wireline Subscribers during the month of March, 2020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6"/>
          <p:cNvPicPr preferRelativeResize="0"/>
          <p:nvPr/>
        </p:nvPicPr>
        <p:blipFill rotWithShape="1">
          <a:blip r:embed="rId5">
            <a:alphaModFix/>
          </a:blip>
          <a:srcRect l="8284" t="74607" r="74512" b="11707"/>
          <a:stretch/>
        </p:blipFill>
        <p:spPr>
          <a:xfrm>
            <a:off x="6632620" y="2161036"/>
            <a:ext cx="856443" cy="528034"/>
          </a:xfrm>
          <a:prstGeom prst="ellipse">
            <a:avLst/>
          </a:prstGeom>
          <a:noFill/>
          <a:ln w="63500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568"/>
              </a:srgbClr>
            </a:outerShdw>
          </a:effectLst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t="70514" r="83148" b="7379"/>
          <a:stretch/>
        </p:blipFill>
        <p:spPr>
          <a:xfrm>
            <a:off x="287471" y="2161036"/>
            <a:ext cx="781475" cy="607691"/>
          </a:xfrm>
          <a:prstGeom prst="ellipse">
            <a:avLst/>
          </a:prstGeom>
          <a:noFill/>
          <a:ln w="63500" cap="rnd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568"/>
              </a:srgbClr>
            </a:outerShdw>
          </a:effectLst>
        </p:spPr>
      </p:pic>
      <p:sp>
        <p:nvSpPr>
          <p:cNvPr id="299" name="Google Shape;299;p26"/>
          <p:cNvSpPr txBox="1"/>
          <p:nvPr/>
        </p:nvSpPr>
        <p:spPr>
          <a:xfrm>
            <a:off x="127871" y="6379067"/>
            <a:ext cx="946407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lang="en-I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M/s Bharti Airtel Ltd has reported the wireless subscribers including the  subscribers  of M/s Tata Teleservices Ltd.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123" y="331945"/>
            <a:ext cx="7819784" cy="351177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/>
        </p:nvSpPr>
        <p:spPr>
          <a:xfrm>
            <a:off x="8639257" y="1272226"/>
            <a:ext cx="3078896" cy="163121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Provider-wise Market Share of Broadband (wired + wireless) Services as on 31.03.2020</a:t>
            </a:r>
            <a:endParaRPr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412123" y="4052690"/>
            <a:ext cx="4984124" cy="267880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E5D5"/>
              </a:gs>
              <a:gs pos="100000">
                <a:srgbClr val="F4B273"/>
              </a:gs>
            </a:gsLst>
            <a:lin ang="5400000" scaled="0"/>
          </a:gradFill>
          <a:ln w="9525" cap="rnd" cmpd="sng">
            <a:solidFill>
              <a:srgbClr val="E79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on 31st March, 2020, the  top  five </a:t>
            </a:r>
            <a:r>
              <a:rPr lang="en-IN" sz="20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Wired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Broadband Service providers were BSNL (8.08 million), 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Bharti Airtel (2.47 million), 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Atria Convergence Technologies (1.61 million), </a:t>
            </a:r>
            <a:r>
              <a:rPr lang="en-IN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Hathway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Cable &amp;  </a:t>
            </a:r>
            <a:r>
              <a:rPr lang="en-IN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Datacom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(0.97 million) and Reliance </a:t>
            </a:r>
            <a:r>
              <a:rPr lang="en-IN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Jio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Infocomm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Ltd (0.87 million).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5602310" y="4052690"/>
            <a:ext cx="5048519" cy="267880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BE5D5"/>
              </a:gs>
              <a:gs pos="100000">
                <a:srgbClr val="F4B273"/>
              </a:gs>
            </a:gsLst>
            <a:lin ang="5400000" scaled="0"/>
          </a:gradFill>
          <a:ln w="9525" cap="rnd" cmpd="sng">
            <a:solidFill>
              <a:srgbClr val="E79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on 31st March, 2020, the  top  five </a:t>
            </a:r>
            <a:r>
              <a:rPr lang="en-IN" sz="20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Broadband Service providers were Reliance </a:t>
            </a:r>
            <a:r>
              <a:rPr lang="en-IN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Jio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Infocom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Ltd (387.52 million), </a:t>
            </a:r>
            <a:r>
              <a:rPr lang="en-IN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Bharti Airtel (146.10 million)</a:t>
            </a:r>
            <a:r>
              <a:rPr lang="en-IN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Vodafone Idea (117.43 million), BSNL (16.43 million) and MTNL (0.18 million).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1896</Words>
  <Application>Microsoft Office PowerPoint</Application>
  <PresentationFormat>Widescreen</PresentationFormat>
  <Paragraphs>424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Noto Sans Symbols</vt:lpstr>
      <vt:lpstr>Times New Roman</vt:lpstr>
      <vt:lpstr>Calisto MT</vt:lpstr>
      <vt:lpstr>Impact</vt:lpstr>
      <vt:lpstr>Symbol</vt:lpstr>
      <vt:lpstr>Lustria</vt:lpstr>
      <vt:lpstr>Arial</vt:lpstr>
      <vt:lpstr>Slate</vt:lpstr>
      <vt:lpstr>PowerPoint Presentation</vt:lpstr>
      <vt:lpstr>PowerPoint Presentation</vt:lpstr>
      <vt:lpstr>PowerPoint Presentation</vt:lpstr>
      <vt:lpstr>Key Highlights Over The Years</vt:lpstr>
      <vt:lpstr>Revenue Model</vt:lpstr>
      <vt:lpstr>PowerPoint Presentation</vt:lpstr>
      <vt:lpstr>Shareholder Holding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22</cp:revision>
  <dcterms:modified xsi:type="dcterms:W3CDTF">2020-12-01T09:22:07Z</dcterms:modified>
</cp:coreProperties>
</file>